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738" r:id="rId1"/>
  </p:sldMasterIdLst>
  <p:notesMasterIdLst>
    <p:notesMasterId r:id="rId20"/>
  </p:notesMasterIdLst>
  <p:sldIdLst>
    <p:sldId id="289" r:id="rId2"/>
    <p:sldId id="322" r:id="rId3"/>
    <p:sldId id="323" r:id="rId4"/>
    <p:sldId id="341" r:id="rId5"/>
    <p:sldId id="342" r:id="rId6"/>
    <p:sldId id="345" r:id="rId7"/>
    <p:sldId id="359" r:id="rId8"/>
    <p:sldId id="347" r:id="rId9"/>
    <p:sldId id="353" r:id="rId10"/>
    <p:sldId id="346" r:id="rId11"/>
    <p:sldId id="354" r:id="rId12"/>
    <p:sldId id="355" r:id="rId13"/>
    <p:sldId id="357" r:id="rId14"/>
    <p:sldId id="360" r:id="rId15"/>
    <p:sldId id="356" r:id="rId16"/>
    <p:sldId id="358" r:id="rId17"/>
    <p:sldId id="361" r:id="rId18"/>
    <p:sldId id="327" r:id="rId19"/>
  </p:sldIdLst>
  <p:sldSz cx="12192000" cy="6858000"/>
  <p:notesSz cx="6858000" cy="9144000"/>
  <p:embeddedFontLst>
    <p:embeddedFont>
      <p:font typeface="Calibri" panose="020F0502020204030204" pitchFamily="34" charset="0"/>
      <p:regular r:id="rId21"/>
      <p:bold r:id="rId22"/>
      <p:italic r:id="rId23"/>
      <p:boldItalic r:id="rId24"/>
    </p:embeddedFont>
    <p:embeddedFont>
      <p:font typeface="CMU Concrete" panose="020B0604020202020204" charset="0"/>
      <p:regular r:id="rId25"/>
      <p:bold r:id="rId26"/>
      <p:italic r:id="rId27"/>
      <p:boldItalic r:id="rId2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434" autoAdjust="0"/>
  </p:normalViewPr>
  <p:slideViewPr>
    <p:cSldViewPr snapToGrid="0">
      <p:cViewPr varScale="1">
        <p:scale>
          <a:sx n="84" d="100"/>
          <a:sy n="84" d="100"/>
        </p:scale>
        <p:origin x="629"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54DAB8-9BF4-4F1A-A669-42DF2F0F6126}" type="datetimeFigureOut">
              <a:rPr lang="en-US" smtClean="0"/>
              <a:t>8/22/2022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3A306F-F71E-483D-99A2-9F0224B6EAAA}" type="slidenum">
              <a:rPr lang="en-US" smtClean="0"/>
              <a:t>‹#›</a:t>
            </a:fld>
            <a:endParaRPr lang="en-US"/>
          </a:p>
        </p:txBody>
      </p:sp>
    </p:spTree>
    <p:extLst>
      <p:ext uri="{BB962C8B-B14F-4D97-AF65-F5344CB8AC3E}">
        <p14:creationId xmlns:p14="http://schemas.microsoft.com/office/powerpoint/2010/main" val="3576742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490A953-405F-44B2-B1CC-28A781CE3E50}" type="datetime1">
              <a:rPr lang="en-US" smtClean="0"/>
              <a:t>8/22/2022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9B5178-ECE8-4066-8D8F-99FFDF505E94}" type="slidenum">
              <a:rPr lang="en-US" smtClean="0"/>
              <a:t>‹#›</a:t>
            </a:fld>
            <a:endParaRPr lang="en-US"/>
          </a:p>
        </p:txBody>
      </p:sp>
    </p:spTree>
    <p:extLst>
      <p:ext uri="{BB962C8B-B14F-4D97-AF65-F5344CB8AC3E}">
        <p14:creationId xmlns:p14="http://schemas.microsoft.com/office/powerpoint/2010/main" val="215301657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1352B9C-2AAF-42CD-A29C-A8D7D72E3D10}" type="datetime1">
              <a:rPr lang="en-US" smtClean="0"/>
              <a:t>8/22/2022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9B5178-ECE8-4066-8D8F-99FFDF505E94}" type="slidenum">
              <a:rPr lang="en-US" smtClean="0"/>
              <a:t>‹#›</a:t>
            </a:fld>
            <a:endParaRPr lang="en-US"/>
          </a:p>
        </p:txBody>
      </p:sp>
    </p:spTree>
    <p:extLst>
      <p:ext uri="{BB962C8B-B14F-4D97-AF65-F5344CB8AC3E}">
        <p14:creationId xmlns:p14="http://schemas.microsoft.com/office/powerpoint/2010/main" val="2885279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0A7A5FA-4771-4A13-AC95-F8E4A249A8FE}" type="datetime1">
              <a:rPr lang="en-US" smtClean="0"/>
              <a:t>8/22/2022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9B5178-ECE8-4066-8D8F-99FFDF505E94}" type="slidenum">
              <a:rPr lang="en-US" smtClean="0"/>
              <a:t>‹#›</a:t>
            </a:fld>
            <a:endParaRPr lang="en-US"/>
          </a:p>
        </p:txBody>
      </p:sp>
    </p:spTree>
    <p:extLst>
      <p:ext uri="{BB962C8B-B14F-4D97-AF65-F5344CB8AC3E}">
        <p14:creationId xmlns:p14="http://schemas.microsoft.com/office/powerpoint/2010/main" val="631147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81D1955-CB26-4426-898A-120273EF050A}" type="datetime1">
              <a:rPr lang="en-US" smtClean="0"/>
              <a:t>8/22/2022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9B5178-ECE8-4066-8D8F-99FFDF505E94}" type="slidenum">
              <a:rPr lang="en-US" smtClean="0"/>
              <a:t>‹#›</a:t>
            </a:fld>
            <a:endParaRPr lang="en-US"/>
          </a:p>
        </p:txBody>
      </p:sp>
    </p:spTree>
    <p:extLst>
      <p:ext uri="{BB962C8B-B14F-4D97-AF65-F5344CB8AC3E}">
        <p14:creationId xmlns:p14="http://schemas.microsoft.com/office/powerpoint/2010/main" val="4124227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6A5E030-79AC-4544-B7A6-FB5806B3833E}" type="datetime1">
              <a:rPr lang="en-US" smtClean="0"/>
              <a:t>8/22/2022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9B5178-ECE8-4066-8D8F-99FFDF505E94}" type="slidenum">
              <a:rPr lang="en-US" smtClean="0"/>
              <a:t>‹#›</a:t>
            </a:fld>
            <a:endParaRPr lang="en-US"/>
          </a:p>
        </p:txBody>
      </p:sp>
    </p:spTree>
    <p:extLst>
      <p:ext uri="{BB962C8B-B14F-4D97-AF65-F5344CB8AC3E}">
        <p14:creationId xmlns:p14="http://schemas.microsoft.com/office/powerpoint/2010/main" val="2887096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94EE46E-A98E-41B9-B8B8-04993373B844}" type="datetime1">
              <a:rPr lang="en-US" smtClean="0"/>
              <a:t>8/22/2022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9B5178-ECE8-4066-8D8F-99FFDF505E94}" type="slidenum">
              <a:rPr lang="en-US" smtClean="0"/>
              <a:t>‹#›</a:t>
            </a:fld>
            <a:endParaRPr lang="en-US"/>
          </a:p>
        </p:txBody>
      </p:sp>
    </p:spTree>
    <p:extLst>
      <p:ext uri="{BB962C8B-B14F-4D97-AF65-F5344CB8AC3E}">
        <p14:creationId xmlns:p14="http://schemas.microsoft.com/office/powerpoint/2010/main" val="2587914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2980834-5118-40D9-B7C7-88614808050B}" type="datetime1">
              <a:rPr lang="en-US" smtClean="0"/>
              <a:t>8/22/2022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9B5178-ECE8-4066-8D8F-99FFDF505E94}" type="slidenum">
              <a:rPr lang="en-US" smtClean="0"/>
              <a:t>‹#›</a:t>
            </a:fld>
            <a:endParaRPr lang="en-US"/>
          </a:p>
        </p:txBody>
      </p:sp>
    </p:spTree>
    <p:extLst>
      <p:ext uri="{BB962C8B-B14F-4D97-AF65-F5344CB8AC3E}">
        <p14:creationId xmlns:p14="http://schemas.microsoft.com/office/powerpoint/2010/main" val="2494353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E0E10BE-681C-45C1-B553-E1437A915E35}" type="datetime1">
              <a:rPr lang="en-US" smtClean="0"/>
              <a:t>8/22/2022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9B5178-ECE8-4066-8D8F-99FFDF505E94}" type="slidenum">
              <a:rPr lang="en-US" smtClean="0"/>
              <a:t>‹#›</a:t>
            </a:fld>
            <a:endParaRPr lang="en-US"/>
          </a:p>
        </p:txBody>
      </p:sp>
    </p:spTree>
    <p:extLst>
      <p:ext uri="{BB962C8B-B14F-4D97-AF65-F5344CB8AC3E}">
        <p14:creationId xmlns:p14="http://schemas.microsoft.com/office/powerpoint/2010/main" val="216392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416CB-67EB-41E4-BCAA-D7CA35E0B289}" type="datetime1">
              <a:rPr lang="en-US" smtClean="0"/>
              <a:t>8/22/2022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9B5178-ECE8-4066-8D8F-99FFDF505E94}" type="slidenum">
              <a:rPr lang="en-US" smtClean="0"/>
              <a:t>‹#›</a:t>
            </a:fld>
            <a:endParaRPr lang="en-US"/>
          </a:p>
        </p:txBody>
      </p:sp>
    </p:spTree>
    <p:extLst>
      <p:ext uri="{BB962C8B-B14F-4D97-AF65-F5344CB8AC3E}">
        <p14:creationId xmlns:p14="http://schemas.microsoft.com/office/powerpoint/2010/main" val="380479791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C6FC640-63D3-4C25-89CE-C2B74A542DBA}" type="datetime1">
              <a:rPr lang="en-US" smtClean="0"/>
              <a:t>8/22/2022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9B5178-ECE8-4066-8D8F-99FFDF505E94}" type="slidenum">
              <a:rPr lang="en-US" smtClean="0"/>
              <a:t>‹#›</a:t>
            </a:fld>
            <a:endParaRPr lang="en-US"/>
          </a:p>
        </p:txBody>
      </p:sp>
    </p:spTree>
    <p:extLst>
      <p:ext uri="{BB962C8B-B14F-4D97-AF65-F5344CB8AC3E}">
        <p14:creationId xmlns:p14="http://schemas.microsoft.com/office/powerpoint/2010/main" val="411649783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D7033FE-7910-42F6-BDA3-FFAFB1BF1AA9}" type="datetime1">
              <a:rPr lang="en-US" smtClean="0"/>
              <a:t>8/22/2022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9B5178-ECE8-4066-8D8F-99FFDF505E94}" type="slidenum">
              <a:rPr lang="en-US" smtClean="0"/>
              <a:t>‹#›</a:t>
            </a:fld>
            <a:endParaRPr lang="en-US"/>
          </a:p>
        </p:txBody>
      </p:sp>
    </p:spTree>
    <p:extLst>
      <p:ext uri="{BB962C8B-B14F-4D97-AF65-F5344CB8AC3E}">
        <p14:creationId xmlns:p14="http://schemas.microsoft.com/office/powerpoint/2010/main" val="23223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FCE575-0FCB-49B2-B569-9D18857BEC25}" type="datetime1">
              <a:rPr lang="en-US" smtClean="0"/>
              <a:t>8/22/2022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9B5178-ECE8-4066-8D8F-99FFDF505E94}" type="slidenum">
              <a:rPr lang="en-US" smtClean="0"/>
              <a:t>‹#›</a:t>
            </a:fld>
            <a:endParaRPr lang="en-US"/>
          </a:p>
        </p:txBody>
      </p:sp>
    </p:spTree>
    <p:extLst>
      <p:ext uri="{BB962C8B-B14F-4D97-AF65-F5344CB8AC3E}">
        <p14:creationId xmlns:p14="http://schemas.microsoft.com/office/powerpoint/2010/main" val="712857610"/>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PROJECTCV21/Deep-Learning-Project"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92364"/>
            <a:ext cx="9144000" cy="2387600"/>
          </a:xfrm>
        </p:spPr>
        <p:txBody>
          <a:bodyPr>
            <a:normAutofit/>
          </a:bodyPr>
          <a:lstStyle/>
          <a:p>
            <a:r>
              <a:rPr lang="en-US" sz="4000" dirty="0"/>
              <a:t>AUTOMATED CARDIOTHORACIC RATIO CALCULATION AND CARDIOMEGALY </a:t>
            </a:r>
            <a:r>
              <a:rPr lang="en-US" sz="4000" dirty="0" smtClean="0"/>
              <a:t>DETECTION</a:t>
            </a:r>
            <a:endParaRPr lang="en-US" sz="4000" dirty="0"/>
          </a:p>
        </p:txBody>
      </p:sp>
      <p:sp>
        <p:nvSpPr>
          <p:cNvPr id="3" name="Subtitle 2"/>
          <p:cNvSpPr>
            <a:spLocks noGrp="1"/>
          </p:cNvSpPr>
          <p:nvPr>
            <p:ph type="subTitle" idx="1"/>
          </p:nvPr>
        </p:nvSpPr>
        <p:spPr>
          <a:xfrm>
            <a:off x="1524000" y="3059792"/>
            <a:ext cx="9144000" cy="3129987"/>
          </a:xfrm>
        </p:spPr>
        <p:txBody>
          <a:bodyPr>
            <a:normAutofit lnSpcReduction="10000"/>
          </a:bodyPr>
          <a:lstStyle/>
          <a:p>
            <a:r>
              <a:rPr lang="en-US" sz="2800" dirty="0" smtClean="0">
                <a:solidFill>
                  <a:schemeClr val="bg1">
                    <a:lumMod val="50000"/>
                  </a:schemeClr>
                </a:solidFill>
              </a:rPr>
              <a:t>[DEEP LEARNING]</a:t>
            </a:r>
          </a:p>
          <a:p>
            <a:endParaRPr lang="en-US" sz="2800" dirty="0"/>
          </a:p>
          <a:p>
            <a:r>
              <a:rPr lang="en-US" sz="3000" dirty="0" err="1" smtClean="0"/>
              <a:t>Rabia</a:t>
            </a:r>
            <a:r>
              <a:rPr lang="en-US" sz="3000" dirty="0" smtClean="0"/>
              <a:t> Zafar</a:t>
            </a:r>
          </a:p>
          <a:p>
            <a:r>
              <a:rPr lang="en-US" sz="2800" dirty="0" smtClean="0"/>
              <a:t>[PHDCSF21M503]</a:t>
            </a:r>
          </a:p>
          <a:p>
            <a:endParaRPr lang="en-US" sz="1600" dirty="0"/>
          </a:p>
          <a:p>
            <a:r>
              <a:rPr lang="en-US" sz="2800" dirty="0" smtClean="0"/>
              <a:t>College of Information Technology,</a:t>
            </a:r>
            <a:br>
              <a:rPr lang="en-US" sz="2800" dirty="0" smtClean="0"/>
            </a:br>
            <a:r>
              <a:rPr lang="en-US" sz="2800" dirty="0" smtClean="0"/>
              <a:t>University of the Punjab, Lahore</a:t>
            </a:r>
          </a:p>
          <a:p>
            <a:endParaRPr lang="en-US" sz="2800" dirty="0"/>
          </a:p>
          <a:p>
            <a:endParaRPr lang="en-US" sz="2800" dirty="0"/>
          </a:p>
        </p:txBody>
      </p:sp>
      <p:sp>
        <p:nvSpPr>
          <p:cNvPr id="9" name="TextBox 8"/>
          <p:cNvSpPr txBox="1"/>
          <p:nvPr/>
        </p:nvSpPr>
        <p:spPr>
          <a:xfrm>
            <a:off x="5384106" y="6300533"/>
            <a:ext cx="1447832" cy="369332"/>
          </a:xfrm>
          <a:prstGeom prst="rect">
            <a:avLst/>
          </a:prstGeom>
          <a:noFill/>
        </p:spPr>
        <p:txBody>
          <a:bodyPr wrap="none" rtlCol="0">
            <a:spAutoFit/>
          </a:bodyPr>
          <a:lstStyle/>
          <a:p>
            <a:r>
              <a:rPr lang="en-US" dirty="0" smtClean="0"/>
              <a:t>Jan 18, 2022</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445"/>
            <a:ext cx="1679366" cy="18288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74563" y="100840"/>
            <a:ext cx="1374005" cy="1374005"/>
          </a:xfrm>
          <a:prstGeom prst="rect">
            <a:avLst/>
          </a:prstGeom>
        </p:spPr>
      </p:pic>
    </p:spTree>
    <p:extLst>
      <p:ext uri="{BB962C8B-B14F-4D97-AF65-F5344CB8AC3E}">
        <p14:creationId xmlns:p14="http://schemas.microsoft.com/office/powerpoint/2010/main" val="2629155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ResNet34</a:t>
            </a:r>
            <a:endParaRPr lang="en-US" dirty="0"/>
          </a:p>
        </p:txBody>
      </p:sp>
      <p:sp>
        <p:nvSpPr>
          <p:cNvPr id="3" name="Content Placeholder 2"/>
          <p:cNvSpPr>
            <a:spLocks noGrp="1"/>
          </p:cNvSpPr>
          <p:nvPr>
            <p:ph idx="1"/>
          </p:nvPr>
        </p:nvSpPr>
        <p:spPr/>
        <p:txBody>
          <a:bodyPr>
            <a:normAutofit/>
          </a:bodyPr>
          <a:lstStyle/>
          <a:p>
            <a:endParaRPr lang="en-US" dirty="0" smtClean="0"/>
          </a:p>
          <a:p>
            <a:r>
              <a:rPr lang="en-US" b="1" dirty="0"/>
              <a:t>V</a:t>
            </a:r>
            <a:r>
              <a:rPr lang="en-US" b="1" dirty="0" smtClean="0"/>
              <a:t>anishing gradient</a:t>
            </a:r>
            <a:r>
              <a:rPr lang="en-US" dirty="0" smtClean="0"/>
              <a:t>: When </a:t>
            </a:r>
            <a:r>
              <a:rPr lang="en-US" dirty="0"/>
              <a:t>the network is too deep, the gradients from where the loss function is calculated easily shrink to zero after several applications of the chain rule. This result on the weights never updating its values and therefore, no learning is being performed.</a:t>
            </a:r>
          </a:p>
          <a:p>
            <a:r>
              <a:rPr lang="en-US" dirty="0"/>
              <a:t>With </a:t>
            </a:r>
            <a:r>
              <a:rPr lang="en-US" dirty="0" err="1"/>
              <a:t>ResNets</a:t>
            </a:r>
            <a:r>
              <a:rPr lang="en-US" dirty="0"/>
              <a:t>, the </a:t>
            </a:r>
            <a:r>
              <a:rPr lang="en-US" b="1" dirty="0"/>
              <a:t>gradients can flow directly through the skip connections backwards from later layers to initial filters</a:t>
            </a:r>
            <a:r>
              <a:rPr lang="en-US" dirty="0" smtClean="0"/>
              <a:t>.</a:t>
            </a:r>
            <a:br>
              <a:rPr lang="en-US" dirty="0" smtClean="0"/>
            </a:br>
            <a:endParaRPr lang="en-US" dirty="0"/>
          </a:p>
        </p:txBody>
      </p:sp>
      <p:sp>
        <p:nvSpPr>
          <p:cNvPr id="4" name="Slide Number Placeholder 3"/>
          <p:cNvSpPr>
            <a:spLocks noGrp="1"/>
          </p:cNvSpPr>
          <p:nvPr>
            <p:ph type="sldNum" sz="quarter" idx="12"/>
          </p:nvPr>
        </p:nvSpPr>
        <p:spPr/>
        <p:txBody>
          <a:bodyPr/>
          <a:lstStyle/>
          <a:p>
            <a:fld id="{E09B5178-ECE8-4066-8D8F-99FFDF505E94}" type="slidenum">
              <a:rPr lang="en-US" smtClean="0"/>
              <a:pPr/>
              <a:t>10</a:t>
            </a:fld>
            <a:endParaRPr lang="en-US"/>
          </a:p>
        </p:txBody>
      </p:sp>
    </p:spTree>
    <p:extLst>
      <p:ext uri="{BB962C8B-B14F-4D97-AF65-F5344CB8AC3E}">
        <p14:creationId xmlns:p14="http://schemas.microsoft.com/office/powerpoint/2010/main" val="3507020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of Segmentation</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E09B5178-ECE8-4066-8D8F-99FFDF505E94}" type="slidenum">
              <a:rPr lang="en-US" smtClean="0"/>
              <a:t>11</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3909" y="2023536"/>
            <a:ext cx="3260203" cy="3260203"/>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74128" y="2023353"/>
            <a:ext cx="3326854" cy="3326854"/>
          </a:xfrm>
          <a:prstGeom prst="rect">
            <a:avLst/>
          </a:prstGeom>
        </p:spPr>
      </p:pic>
    </p:spTree>
    <p:extLst>
      <p:ext uri="{BB962C8B-B14F-4D97-AF65-F5344CB8AC3E}">
        <p14:creationId xmlns:p14="http://schemas.microsoft.com/office/powerpoint/2010/main" val="3796536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CTR Calculation</a:t>
            </a:r>
            <a:endParaRPr lang="en-US" dirty="0"/>
          </a:p>
        </p:txBody>
      </p:sp>
      <p:sp>
        <p:nvSpPr>
          <p:cNvPr id="3" name="Content Placeholder 2"/>
          <p:cNvSpPr>
            <a:spLocks noGrp="1"/>
          </p:cNvSpPr>
          <p:nvPr>
            <p:ph idx="1"/>
          </p:nvPr>
        </p:nvSpPr>
        <p:spPr/>
        <p:txBody>
          <a:bodyPr>
            <a:normAutofit/>
          </a:bodyPr>
          <a:lstStyle/>
          <a:p>
            <a:r>
              <a:rPr lang="en-US" dirty="0" smtClean="0"/>
              <a:t>It is done by using traditional image Processing.</a:t>
            </a:r>
          </a:p>
          <a:p>
            <a:pPr marL="0" indent="0">
              <a:buNone/>
            </a:pPr>
            <a:endParaRPr lang="en-US" dirty="0"/>
          </a:p>
          <a:p>
            <a:endParaRPr lang="en-US" dirty="0" smtClean="0"/>
          </a:p>
        </p:txBody>
      </p:sp>
      <p:sp>
        <p:nvSpPr>
          <p:cNvPr id="4" name="Slide Number Placeholder 3"/>
          <p:cNvSpPr>
            <a:spLocks noGrp="1"/>
          </p:cNvSpPr>
          <p:nvPr>
            <p:ph type="sldNum" sz="quarter" idx="12"/>
          </p:nvPr>
        </p:nvSpPr>
        <p:spPr/>
        <p:txBody>
          <a:bodyPr/>
          <a:lstStyle/>
          <a:p>
            <a:fld id="{E09B5178-ECE8-4066-8D8F-99FFDF505E94}" type="slidenum">
              <a:rPr lang="en-US" smtClean="0"/>
              <a:t>12</a:t>
            </a:fld>
            <a:endParaRPr lang="en-US"/>
          </a:p>
        </p:txBody>
      </p:sp>
      <p:graphicFrame>
        <p:nvGraphicFramePr>
          <p:cNvPr id="8" name="Table 7"/>
          <p:cNvGraphicFramePr>
            <a:graphicFrameLocks noGrp="1"/>
          </p:cNvGraphicFramePr>
          <p:nvPr>
            <p:extLst>
              <p:ext uri="{D42A27DB-BD31-4B8C-83A1-F6EECF244321}">
                <p14:modId xmlns:p14="http://schemas.microsoft.com/office/powerpoint/2010/main" val="3105194743"/>
              </p:ext>
            </p:extLst>
          </p:nvPr>
        </p:nvGraphicFramePr>
        <p:xfrm>
          <a:off x="1886085" y="2647950"/>
          <a:ext cx="8128000" cy="3708400"/>
        </p:xfrm>
        <a:graphic>
          <a:graphicData uri="http://schemas.openxmlformats.org/drawingml/2006/table">
            <a:tbl>
              <a:tblPr firstRow="1" bandRow="1">
                <a:tableStyleId>{2D5ABB26-0587-4C30-8999-92F81FD0307C}</a:tableStyleId>
              </a:tblPr>
              <a:tblGrid>
                <a:gridCol w="8128000"/>
              </a:tblGrid>
              <a:tr h="370840">
                <a:tc>
                  <a:txBody>
                    <a:bodyPr/>
                    <a:lstStyle/>
                    <a:p>
                      <a:r>
                        <a:rPr lang="en-US" dirty="0" smtClean="0"/>
                        <a:t>Algorithm: CTR calculation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US" b="1" dirty="0" smtClean="0"/>
                        <a:t>Input-</a:t>
                      </a:r>
                      <a:r>
                        <a:rPr lang="en-US" dirty="0" smtClean="0"/>
                        <a:t>Segmented Image</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r>
              <a:tr h="370840">
                <a:tc>
                  <a:txBody>
                    <a:bodyPr/>
                    <a:lstStyle/>
                    <a:p>
                      <a:r>
                        <a:rPr lang="en-US" b="1" dirty="0" smtClean="0"/>
                        <a:t>Output-</a:t>
                      </a:r>
                      <a:r>
                        <a:rPr lang="en-US" dirty="0" smtClean="0"/>
                        <a:t>CTR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US" dirty="0" smtClean="0"/>
                        <a:t>Step1: load segmented image</a:t>
                      </a:r>
                    </a:p>
                  </a:txBody>
                  <a:tcPr>
                    <a:lnT w="12700" cap="flat" cmpd="sng" algn="ctr">
                      <a:noFill/>
                      <a:prstDash val="solid"/>
                      <a:round/>
                      <a:headEnd type="none" w="med" len="med"/>
                      <a:tailEnd type="none" w="med" len="med"/>
                    </a:lnT>
                  </a:tcPr>
                </a:tc>
              </a:tr>
              <a:tr h="370840">
                <a:tc>
                  <a:txBody>
                    <a:bodyPr/>
                    <a:lstStyle/>
                    <a:p>
                      <a:r>
                        <a:rPr lang="en-US" dirty="0" smtClean="0"/>
                        <a:t>Step 2: Draw a rectangle bounding box around lungs automatically</a:t>
                      </a:r>
                    </a:p>
                  </a:txBody>
                  <a:tcPr/>
                </a:tc>
              </a:tr>
              <a:tr h="370840">
                <a:tc>
                  <a:txBody>
                    <a:bodyPr/>
                    <a:lstStyle/>
                    <a:p>
                      <a:r>
                        <a:rPr lang="en-US" dirty="0" smtClean="0"/>
                        <a:t>Step 3: save width of bounding box as CR.</a:t>
                      </a:r>
                    </a:p>
                  </a:txBody>
                  <a:tcPr/>
                </a:tc>
              </a:tr>
              <a:tr h="370840">
                <a:tc>
                  <a:txBody>
                    <a:bodyPr/>
                    <a:lstStyle/>
                    <a:p>
                      <a:r>
                        <a:rPr lang="en-US" dirty="0" smtClean="0"/>
                        <a:t>Step 4: Calculate mid in y-direction</a:t>
                      </a:r>
                    </a:p>
                  </a:txBody>
                  <a:tcPr/>
                </a:tc>
              </a:tr>
              <a:tr h="370840">
                <a:tc>
                  <a:txBody>
                    <a:bodyPr/>
                    <a:lstStyle/>
                    <a:p>
                      <a:r>
                        <a:rPr lang="en-US" dirty="0" smtClean="0"/>
                        <a:t>Step 5: Calculate ¾</a:t>
                      </a:r>
                      <a:r>
                        <a:rPr lang="en-US" baseline="30000" dirty="0" smtClean="0"/>
                        <a:t>     </a:t>
                      </a:r>
                      <a:r>
                        <a:rPr lang="en-US" dirty="0" smtClean="0"/>
                        <a:t>in x–direction</a:t>
                      </a:r>
                    </a:p>
                  </a:txBody>
                  <a:tcPr/>
                </a:tc>
              </a:tr>
              <a:tr h="370840">
                <a:tc>
                  <a:txBody>
                    <a:bodyPr/>
                    <a:lstStyle/>
                    <a:p>
                      <a:r>
                        <a:rPr lang="en-US" dirty="0" smtClean="0"/>
                        <a:t>Step 6: Calculate MRD and </a:t>
                      </a:r>
                      <a:r>
                        <a:rPr lang="en-US" dirty="0" smtClean="0"/>
                        <a:t>MLD</a:t>
                      </a:r>
                    </a:p>
                  </a:txBody>
                  <a:tcPr/>
                </a:tc>
              </a:tr>
              <a:tr h="370840">
                <a:tc>
                  <a:txBody>
                    <a:bodyPr/>
                    <a:lstStyle/>
                    <a:p>
                      <a:r>
                        <a:rPr lang="en-US" dirty="0" smtClean="0"/>
                        <a:t>Step 7: Calculate CTR=TR/CR</a:t>
                      </a:r>
                    </a:p>
                  </a:txBody>
                  <a:tcPr>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966597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a:t>
            </a:r>
            <a:endParaRPr lang="en-US" dirty="0"/>
          </a:p>
        </p:txBody>
      </p:sp>
      <p:sp>
        <p:nvSpPr>
          <p:cNvPr id="4" name="Slide Number Placeholder 3"/>
          <p:cNvSpPr>
            <a:spLocks noGrp="1"/>
          </p:cNvSpPr>
          <p:nvPr>
            <p:ph type="sldNum" sz="quarter" idx="12"/>
          </p:nvPr>
        </p:nvSpPr>
        <p:spPr/>
        <p:txBody>
          <a:bodyPr/>
          <a:lstStyle/>
          <a:p>
            <a:fld id="{E09B5178-ECE8-4066-8D8F-99FFDF505E94}" type="slidenum">
              <a:rPr lang="en-US" smtClean="0"/>
              <a:t>13</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3011461"/>
            <a:ext cx="1527243" cy="1527243"/>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86783" y="3011461"/>
            <a:ext cx="1501300" cy="1501300"/>
          </a:xfrm>
          <a:prstGeom prst="rect">
            <a:avLst/>
          </a:prstGeom>
        </p:spPr>
      </p:pic>
      <p:pic>
        <p:nvPicPr>
          <p:cNvPr id="20" name="Picture 19"/>
          <p:cNvPicPr>
            <a:picLocks noChangeAspect="1"/>
          </p:cNvPicPr>
          <p:nvPr/>
        </p:nvPicPr>
        <p:blipFill rotWithShape="1">
          <a:blip r:embed="rId4">
            <a:extLst>
              <a:ext uri="{28A0092B-C50C-407E-A947-70E740481C1C}">
                <a14:useLocalDpi xmlns:a14="http://schemas.microsoft.com/office/drawing/2010/main" val="0"/>
              </a:ext>
            </a:extLst>
          </a:blip>
          <a:srcRect l="12416" t="22115" r="7509" b="9583"/>
          <a:stretch/>
        </p:blipFill>
        <p:spPr>
          <a:xfrm>
            <a:off x="9172374" y="3011462"/>
            <a:ext cx="1849876" cy="1501300"/>
          </a:xfrm>
          <a:prstGeom prst="rect">
            <a:avLst/>
          </a:prstGeom>
          <a:solidFill>
            <a:srgbClr val="FF0000">
              <a:alpha val="87000"/>
            </a:srgbClr>
          </a:solidFill>
          <a:ln w="31750">
            <a:solidFill>
              <a:srgbClr val="FF0000"/>
            </a:solidFill>
          </a:ln>
        </p:spPr>
      </p:pic>
      <p:cxnSp>
        <p:nvCxnSpPr>
          <p:cNvPr id="22" name="Straight Arrow Connector 21"/>
          <p:cNvCxnSpPr>
            <a:stCxn id="7" idx="3"/>
            <a:endCxn id="9" idx="1"/>
          </p:cNvCxnSpPr>
          <p:nvPr/>
        </p:nvCxnSpPr>
        <p:spPr>
          <a:xfrm flipV="1">
            <a:off x="2365443" y="3762111"/>
            <a:ext cx="1321340" cy="129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6332707" y="3011462"/>
            <a:ext cx="1695043" cy="1501300"/>
            <a:chOff x="5115126" y="2575335"/>
            <a:chExt cx="2645925" cy="2373549"/>
          </a:xfrm>
        </p:grpSpPr>
        <p:pic>
          <p:nvPicPr>
            <p:cNvPr id="25" name="Picture 24"/>
            <p:cNvPicPr>
              <a:picLocks noChangeAspect="1"/>
            </p:cNvPicPr>
            <p:nvPr/>
          </p:nvPicPr>
          <p:blipFill rotWithShape="1">
            <a:blip r:embed="rId4" cstate="print">
              <a:extLst>
                <a:ext uri="{28A0092B-C50C-407E-A947-70E740481C1C}">
                  <a14:useLocalDpi xmlns:a14="http://schemas.microsoft.com/office/drawing/2010/main" val="0"/>
                </a:ext>
              </a:extLst>
            </a:blip>
            <a:srcRect l="12416" t="22115" r="7509" b="9583"/>
            <a:stretch/>
          </p:blipFill>
          <p:spPr>
            <a:xfrm>
              <a:off x="5115126" y="2575335"/>
              <a:ext cx="2645925" cy="2373549"/>
            </a:xfrm>
            <a:prstGeom prst="rect">
              <a:avLst/>
            </a:prstGeom>
            <a:solidFill>
              <a:srgbClr val="FF0000">
                <a:alpha val="87000"/>
              </a:srgbClr>
            </a:solidFill>
            <a:ln w="31750">
              <a:solidFill>
                <a:srgbClr val="FF0000"/>
              </a:solidFill>
            </a:ln>
          </p:spPr>
        </p:pic>
        <p:sp>
          <p:nvSpPr>
            <p:cNvPr id="26" name="Oval 25"/>
            <p:cNvSpPr/>
            <p:nvPr/>
          </p:nvSpPr>
          <p:spPr>
            <a:xfrm>
              <a:off x="5963056" y="4007796"/>
              <a:ext cx="1361871" cy="1945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8" name="Straight Arrow Connector 27"/>
          <p:cNvCxnSpPr>
            <a:stCxn id="9" idx="3"/>
          </p:cNvCxnSpPr>
          <p:nvPr/>
        </p:nvCxnSpPr>
        <p:spPr>
          <a:xfrm flipV="1">
            <a:off x="5188083" y="3749139"/>
            <a:ext cx="1151515" cy="129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8061466" y="3733432"/>
            <a:ext cx="1151515" cy="129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flipH="1">
            <a:off x="1214669" y="4590094"/>
            <a:ext cx="1471798" cy="253916"/>
          </a:xfrm>
          <a:prstGeom prst="rect">
            <a:avLst/>
          </a:prstGeom>
          <a:noFill/>
        </p:spPr>
        <p:txBody>
          <a:bodyPr wrap="square" rtlCol="0">
            <a:spAutoFit/>
          </a:bodyPr>
          <a:lstStyle/>
          <a:p>
            <a:r>
              <a:rPr lang="en-US" sz="1050" dirty="0" smtClean="0">
                <a:latin typeface="Times New Roman" panose="02020603050405020304" pitchFamily="18" charset="0"/>
                <a:cs typeface="Times New Roman" panose="02020603050405020304" pitchFamily="18" charset="0"/>
              </a:rPr>
              <a:t>Radiograph</a:t>
            </a:r>
            <a:endParaRPr lang="en-US" sz="1050" dirty="0">
              <a:latin typeface="Times New Roman" panose="02020603050405020304" pitchFamily="18" charset="0"/>
              <a:cs typeface="Times New Roman" panose="02020603050405020304" pitchFamily="18" charset="0"/>
            </a:endParaRPr>
          </a:p>
        </p:txBody>
      </p:sp>
      <p:sp>
        <p:nvSpPr>
          <p:cNvPr id="32" name="TextBox 31"/>
          <p:cNvSpPr txBox="1"/>
          <p:nvPr/>
        </p:nvSpPr>
        <p:spPr>
          <a:xfrm flipH="1">
            <a:off x="4037309" y="4569606"/>
            <a:ext cx="1471798" cy="253916"/>
          </a:xfrm>
          <a:prstGeom prst="rect">
            <a:avLst/>
          </a:prstGeom>
          <a:noFill/>
        </p:spPr>
        <p:txBody>
          <a:bodyPr wrap="square" rtlCol="0">
            <a:spAutoFit/>
          </a:bodyPr>
          <a:lstStyle/>
          <a:p>
            <a:r>
              <a:rPr lang="en-US" sz="1050" dirty="0" smtClean="0">
                <a:latin typeface="Times New Roman" panose="02020603050405020304" pitchFamily="18" charset="0"/>
                <a:cs typeface="Times New Roman" panose="02020603050405020304" pitchFamily="18" charset="0"/>
              </a:rPr>
              <a:t>Segmented Image</a:t>
            </a:r>
            <a:endParaRPr lang="en-US" sz="1050" dirty="0">
              <a:latin typeface="Times New Roman" panose="02020603050405020304" pitchFamily="18" charset="0"/>
              <a:cs typeface="Times New Roman" panose="02020603050405020304" pitchFamily="18" charset="0"/>
            </a:endParaRPr>
          </a:p>
        </p:txBody>
      </p:sp>
      <p:sp>
        <p:nvSpPr>
          <p:cNvPr id="33" name="TextBox 32"/>
          <p:cNvSpPr txBox="1"/>
          <p:nvPr/>
        </p:nvSpPr>
        <p:spPr>
          <a:xfrm flipH="1">
            <a:off x="6765353" y="4551673"/>
            <a:ext cx="1471798" cy="577081"/>
          </a:xfrm>
          <a:prstGeom prst="rect">
            <a:avLst/>
          </a:prstGeom>
          <a:noFill/>
        </p:spPr>
        <p:txBody>
          <a:bodyPr wrap="square" rtlCol="0">
            <a:spAutoFit/>
          </a:bodyPr>
          <a:lstStyle/>
          <a:p>
            <a:r>
              <a:rPr lang="en-US" sz="1050" dirty="0" smtClean="0">
                <a:latin typeface="Times New Roman" panose="02020603050405020304" pitchFamily="18" charset="0"/>
                <a:cs typeface="Times New Roman" panose="02020603050405020304" pitchFamily="18" charset="0"/>
              </a:rPr>
              <a:t>Bounded Segmented Image having w width and h height</a:t>
            </a:r>
            <a:endParaRPr lang="en-US" sz="1050" dirty="0">
              <a:latin typeface="Times New Roman" panose="02020603050405020304" pitchFamily="18" charset="0"/>
              <a:cs typeface="Times New Roman" panose="02020603050405020304" pitchFamily="18" charset="0"/>
            </a:endParaRPr>
          </a:p>
        </p:txBody>
      </p:sp>
      <p:sp>
        <p:nvSpPr>
          <p:cNvPr id="34" name="TextBox 33"/>
          <p:cNvSpPr txBox="1"/>
          <p:nvPr/>
        </p:nvSpPr>
        <p:spPr>
          <a:xfrm flipH="1">
            <a:off x="8061466" y="3460061"/>
            <a:ext cx="2110899" cy="253916"/>
          </a:xfrm>
          <a:prstGeom prst="rect">
            <a:avLst/>
          </a:prstGeom>
          <a:noFill/>
        </p:spPr>
        <p:txBody>
          <a:bodyPr wrap="square" rtlCol="0">
            <a:spAutoFit/>
          </a:bodyPr>
          <a:lstStyle/>
          <a:p>
            <a:r>
              <a:rPr lang="en-US" sz="1050" dirty="0" smtClean="0">
                <a:latin typeface="Times New Roman" panose="02020603050405020304" pitchFamily="18" charset="0"/>
                <a:cs typeface="Times New Roman" panose="02020603050405020304" pitchFamily="18" charset="0"/>
              </a:rPr>
              <a:t>CTR=MRD+MRL</a:t>
            </a:r>
            <a:endParaRPr lang="en-US" sz="1050" dirty="0">
              <a:latin typeface="Times New Roman" panose="02020603050405020304" pitchFamily="18" charset="0"/>
              <a:cs typeface="Times New Roman" panose="02020603050405020304" pitchFamily="18" charset="0"/>
            </a:endParaRPr>
          </a:p>
        </p:txBody>
      </p:sp>
      <p:sp>
        <p:nvSpPr>
          <p:cNvPr id="35" name="TextBox 34"/>
          <p:cNvSpPr txBox="1"/>
          <p:nvPr/>
        </p:nvSpPr>
        <p:spPr>
          <a:xfrm flipH="1">
            <a:off x="9493397" y="4500356"/>
            <a:ext cx="1471798" cy="369332"/>
          </a:xfrm>
          <a:prstGeom prst="rect">
            <a:avLst/>
          </a:prstGeom>
          <a:noFill/>
        </p:spPr>
        <p:txBody>
          <a:bodyPr wrap="square" rtlCol="0">
            <a:spAutoFit/>
          </a:bodyPr>
          <a:lstStyle/>
          <a:p>
            <a:r>
              <a:rPr lang="en-US" dirty="0" smtClean="0"/>
              <a:t>Final </a:t>
            </a:r>
            <a:r>
              <a:rPr lang="en-US" dirty="0"/>
              <a:t>I</a:t>
            </a:r>
            <a:r>
              <a:rPr lang="en-US" i="1" dirty="0" smtClean="0"/>
              <a:t>mage</a:t>
            </a:r>
            <a:endParaRPr lang="en-US" dirty="0"/>
          </a:p>
        </p:txBody>
      </p:sp>
      <p:sp>
        <p:nvSpPr>
          <p:cNvPr id="37" name="TextBox 36"/>
          <p:cNvSpPr txBox="1"/>
          <p:nvPr/>
        </p:nvSpPr>
        <p:spPr>
          <a:xfrm flipH="1">
            <a:off x="5154367" y="3400272"/>
            <a:ext cx="2110899" cy="415498"/>
          </a:xfrm>
          <a:prstGeom prst="rect">
            <a:avLst/>
          </a:prstGeom>
          <a:noFill/>
        </p:spPr>
        <p:txBody>
          <a:bodyPr wrap="square" rtlCol="0">
            <a:spAutoFit/>
          </a:bodyPr>
          <a:lstStyle/>
          <a:p>
            <a:r>
              <a:rPr lang="en-US" sz="1050" dirty="0" smtClean="0">
                <a:latin typeface="Times New Roman" panose="02020603050405020304" pitchFamily="18" charset="0"/>
                <a:cs typeface="Times New Roman" panose="02020603050405020304" pitchFamily="18" charset="0"/>
              </a:rPr>
              <a:t>Bounded Rectangle</a:t>
            </a:r>
          </a:p>
          <a:p>
            <a:r>
              <a:rPr lang="en-US" sz="1050" dirty="0" smtClean="0">
                <a:latin typeface="Times New Roman" panose="02020603050405020304" pitchFamily="18" charset="0"/>
                <a:cs typeface="Times New Roman" panose="02020603050405020304" pitchFamily="18" charset="0"/>
              </a:rPr>
              <a:t> Generation</a:t>
            </a:r>
            <a:endParaRPr lang="en-US" sz="1050" dirty="0">
              <a:latin typeface="Times New Roman" panose="02020603050405020304" pitchFamily="18" charset="0"/>
              <a:cs typeface="Times New Roman" panose="02020603050405020304" pitchFamily="18" charset="0"/>
            </a:endParaRPr>
          </a:p>
        </p:txBody>
      </p:sp>
      <p:sp>
        <p:nvSpPr>
          <p:cNvPr id="38" name="TextBox 37"/>
          <p:cNvSpPr txBox="1"/>
          <p:nvPr/>
        </p:nvSpPr>
        <p:spPr>
          <a:xfrm flipH="1">
            <a:off x="2384769" y="3316055"/>
            <a:ext cx="2110899" cy="415498"/>
          </a:xfrm>
          <a:prstGeom prst="rect">
            <a:avLst/>
          </a:prstGeom>
          <a:noFill/>
        </p:spPr>
        <p:txBody>
          <a:bodyPr wrap="square" rtlCol="0">
            <a:spAutoFit/>
          </a:bodyPr>
          <a:lstStyle/>
          <a:p>
            <a:r>
              <a:rPr lang="en-US" sz="1050" dirty="0" smtClean="0">
                <a:latin typeface="Times New Roman" panose="02020603050405020304" pitchFamily="18" charset="0"/>
                <a:cs typeface="Times New Roman" panose="02020603050405020304" pitchFamily="18" charset="0"/>
              </a:rPr>
              <a:t>Lung Segmentation</a:t>
            </a:r>
          </a:p>
          <a:p>
            <a:r>
              <a:rPr lang="en-US" sz="1050" dirty="0" smtClean="0">
                <a:latin typeface="Times New Roman" panose="02020603050405020304" pitchFamily="18" charset="0"/>
                <a:cs typeface="Times New Roman" panose="02020603050405020304" pitchFamily="18" charset="0"/>
              </a:rPr>
              <a:t>ResNet34</a:t>
            </a:r>
            <a:endParaRPr lang="en-US" sz="10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6656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sp>
        <p:nvSpPr>
          <p:cNvPr id="3" name="Content Placeholder 2"/>
          <p:cNvSpPr>
            <a:spLocks noGrp="1"/>
          </p:cNvSpPr>
          <p:nvPr>
            <p:ph idx="1"/>
          </p:nvPr>
        </p:nvSpPr>
        <p:spPr/>
        <p:txBody>
          <a:bodyPr/>
          <a:lstStyle/>
          <a:p>
            <a:r>
              <a:rPr lang="en-US" dirty="0" smtClean="0"/>
              <a:t>Convolutional Network</a:t>
            </a:r>
          </a:p>
          <a:p>
            <a:pPr lvl="1"/>
            <a:r>
              <a:rPr lang="en-US" dirty="0" smtClean="0"/>
              <a:t>3 convolution layer</a:t>
            </a:r>
          </a:p>
          <a:p>
            <a:pPr lvl="1"/>
            <a:r>
              <a:rPr lang="en-US" dirty="0" smtClean="0"/>
              <a:t>3 Max-pooling layer (2,2)</a:t>
            </a:r>
          </a:p>
          <a:p>
            <a:pPr lvl="1"/>
            <a:r>
              <a:rPr lang="en-US" dirty="0" smtClean="0"/>
              <a:t>5 layer MLP </a:t>
            </a:r>
          </a:p>
          <a:p>
            <a:pPr lvl="1"/>
            <a:r>
              <a:rPr lang="en-US" dirty="0" smtClean="0"/>
              <a:t>RELU activation function</a:t>
            </a:r>
          </a:p>
          <a:p>
            <a:pPr lvl="1"/>
            <a:r>
              <a:rPr lang="en-US" dirty="0" smtClean="0"/>
              <a:t>Sigmoid</a:t>
            </a:r>
            <a:endParaRPr lang="en-US" dirty="0"/>
          </a:p>
        </p:txBody>
      </p:sp>
      <p:sp>
        <p:nvSpPr>
          <p:cNvPr id="4" name="Slide Number Placeholder 3"/>
          <p:cNvSpPr>
            <a:spLocks noGrp="1"/>
          </p:cNvSpPr>
          <p:nvPr>
            <p:ph type="sldNum" sz="quarter" idx="12"/>
          </p:nvPr>
        </p:nvSpPr>
        <p:spPr/>
        <p:txBody>
          <a:bodyPr/>
          <a:lstStyle/>
          <a:p>
            <a:fld id="{E09B5178-ECE8-4066-8D8F-99FFDF505E94}" type="slidenum">
              <a:rPr lang="en-US" smtClean="0"/>
              <a:t>14</a:t>
            </a:fld>
            <a:endParaRPr lang="en-US"/>
          </a:p>
        </p:txBody>
      </p:sp>
    </p:spTree>
    <p:extLst>
      <p:ext uri="{BB962C8B-B14F-4D97-AF65-F5344CB8AC3E}">
        <p14:creationId xmlns:p14="http://schemas.microsoft.com/office/powerpoint/2010/main" val="2349764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lstStyle/>
          <a:p>
            <a:r>
              <a:rPr lang="en-US" dirty="0" smtClean="0"/>
              <a:t>Accuracy </a:t>
            </a:r>
            <a:r>
              <a:rPr lang="en-US" dirty="0" smtClean="0"/>
              <a:t>Attained </a:t>
            </a:r>
            <a:r>
              <a:rPr lang="en-US" dirty="0"/>
              <a:t>8</a:t>
            </a:r>
            <a:r>
              <a:rPr lang="en-US" dirty="0" smtClean="0"/>
              <a:t>2</a:t>
            </a:r>
            <a:r>
              <a:rPr lang="en-US" dirty="0" smtClean="0"/>
              <a:t>%</a:t>
            </a:r>
          </a:p>
          <a:p>
            <a:r>
              <a:rPr lang="en-US" dirty="0" smtClean="0"/>
              <a:t>Reason</a:t>
            </a:r>
            <a:r>
              <a:rPr lang="en-US" dirty="0" smtClean="0"/>
              <a:t>:</a:t>
            </a:r>
            <a:endParaRPr lang="en-US" dirty="0" smtClean="0"/>
          </a:p>
          <a:p>
            <a:pPr marL="0" indent="0">
              <a:buNone/>
            </a:pPr>
            <a:r>
              <a:rPr lang="en-US" dirty="0" smtClean="0"/>
              <a:t> </a:t>
            </a:r>
            <a:endParaRPr lang="en-US" dirty="0"/>
          </a:p>
        </p:txBody>
      </p:sp>
      <p:sp>
        <p:nvSpPr>
          <p:cNvPr id="4" name="Slide Number Placeholder 3"/>
          <p:cNvSpPr>
            <a:spLocks noGrp="1"/>
          </p:cNvSpPr>
          <p:nvPr>
            <p:ph type="sldNum" sz="quarter" idx="12"/>
          </p:nvPr>
        </p:nvSpPr>
        <p:spPr/>
        <p:txBody>
          <a:bodyPr/>
          <a:lstStyle/>
          <a:p>
            <a:fld id="{E09B5178-ECE8-4066-8D8F-99FFDF505E94}" type="slidenum">
              <a:rPr lang="en-US" smtClean="0"/>
              <a:t>15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0659" y="2885002"/>
            <a:ext cx="3439005" cy="3753374"/>
          </a:xfrm>
          <a:prstGeom prst="rect">
            <a:avLst/>
          </a:prstGeom>
        </p:spPr>
      </p:pic>
    </p:spTree>
    <p:extLst>
      <p:ext uri="{BB962C8B-B14F-4D97-AF65-F5344CB8AC3E}">
        <p14:creationId xmlns:p14="http://schemas.microsoft.com/office/powerpoint/2010/main" val="1985288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23326921"/>
              </p:ext>
            </p:extLst>
          </p:nvPr>
        </p:nvGraphicFramePr>
        <p:xfrm>
          <a:off x="1862328" y="1359281"/>
          <a:ext cx="7886700" cy="2641727"/>
        </p:xfrm>
        <a:graphic>
          <a:graphicData uri="http://schemas.openxmlformats.org/drawingml/2006/table">
            <a:tbl>
              <a:tblPr firstRow="1" bandRow="1">
                <a:tableStyleId>{5940675A-B579-460E-94D1-54222C63F5DA}</a:tableStyleId>
              </a:tblPr>
              <a:tblGrid>
                <a:gridCol w="2005584"/>
                <a:gridCol w="3252216"/>
                <a:gridCol w="876300"/>
                <a:gridCol w="876300"/>
                <a:gridCol w="876300"/>
              </a:tblGrid>
              <a:tr h="341503">
                <a:tc rowSpan="2">
                  <a:txBody>
                    <a:bodyPr/>
                    <a:lstStyle/>
                    <a:p>
                      <a:r>
                        <a:rPr lang="en-US" sz="1400" b="1" dirty="0" smtClean="0">
                          <a:latin typeface="Times New Roman" panose="02020603050405020304" pitchFamily="18" charset="0"/>
                          <a:cs typeface="Times New Roman" panose="02020603050405020304" pitchFamily="18" charset="0"/>
                        </a:rPr>
                        <a:t>Dataset</a:t>
                      </a:r>
                      <a:endParaRPr lang="en-US" sz="1400" b="1" dirty="0">
                        <a:latin typeface="Times New Roman" panose="02020603050405020304" pitchFamily="18" charset="0"/>
                        <a:cs typeface="Times New Roman" panose="02020603050405020304" pitchFamily="18" charset="0"/>
                      </a:endParaRPr>
                    </a:p>
                  </a:txBody>
                  <a:tcPr/>
                </a:tc>
                <a:tc rowSpan="2">
                  <a:txBody>
                    <a:bodyPr/>
                    <a:lstStyle/>
                    <a:p>
                      <a:r>
                        <a:rPr lang="en-US" sz="1400" b="1" dirty="0" smtClean="0">
                          <a:latin typeface="Times New Roman" panose="02020603050405020304" pitchFamily="18" charset="0"/>
                          <a:cs typeface="Times New Roman" panose="02020603050405020304" pitchFamily="18" charset="0"/>
                        </a:rPr>
                        <a:t>Method</a:t>
                      </a:r>
                      <a:endParaRPr lang="en-US" sz="1400" b="1" dirty="0">
                        <a:latin typeface="Times New Roman" panose="02020603050405020304" pitchFamily="18" charset="0"/>
                        <a:cs typeface="Times New Roman" panose="02020603050405020304" pitchFamily="18" charset="0"/>
                      </a:endParaRPr>
                    </a:p>
                  </a:txBody>
                  <a:tcPr/>
                </a:tc>
                <a:tc gridSpan="3">
                  <a:txBody>
                    <a:bodyPr/>
                    <a:lstStyle/>
                    <a:p>
                      <a:r>
                        <a:rPr lang="en-US" sz="1400" b="1" dirty="0" smtClean="0">
                          <a:latin typeface="Times New Roman" panose="02020603050405020304" pitchFamily="18" charset="0"/>
                          <a:cs typeface="Times New Roman" panose="02020603050405020304" pitchFamily="18" charset="0"/>
                        </a:rPr>
                        <a:t>Accuracy</a:t>
                      </a:r>
                      <a:endParaRPr lang="en-US" sz="14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hMerge="1">
                  <a:txBody>
                    <a:bodyPr/>
                    <a:lstStyle/>
                    <a:p>
                      <a:endParaRPr lang="en-US"/>
                    </a:p>
                  </a:txBody>
                  <a:tcPr/>
                </a:tc>
              </a:tr>
              <a:tr h="370840">
                <a:tc vMerge="1">
                  <a:txBody>
                    <a:bodyPr/>
                    <a:lstStyle/>
                    <a:p>
                      <a:endParaRPr lang="en-US" sz="1200" dirty="0">
                        <a:latin typeface="Times New Roman" panose="02020603050405020304" pitchFamily="18" charset="0"/>
                        <a:cs typeface="Times New Roman" panose="02020603050405020304" pitchFamily="18" charset="0"/>
                      </a:endParaRPr>
                    </a:p>
                  </a:txBody>
                  <a:tcPr/>
                </a:tc>
                <a:tc vMerge="1">
                  <a:txBody>
                    <a:bodyPr/>
                    <a:lstStyle/>
                    <a:p>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400" b="1" dirty="0" smtClean="0">
                          <a:latin typeface="Times New Roman" panose="02020603050405020304" pitchFamily="18" charset="0"/>
                          <a:cs typeface="Times New Roman" panose="02020603050405020304" pitchFamily="18" charset="0"/>
                        </a:rPr>
                        <a:t>Train</a:t>
                      </a:r>
                      <a:endParaRPr lang="en-US" sz="1400" b="1" dirty="0">
                        <a:latin typeface="Times New Roman" panose="02020603050405020304" pitchFamily="18" charset="0"/>
                        <a:cs typeface="Times New Roman" panose="02020603050405020304" pitchFamily="18" charset="0"/>
                      </a:endParaRPr>
                    </a:p>
                  </a:txBody>
                  <a:tcPr/>
                </a:tc>
                <a:tc>
                  <a:txBody>
                    <a:bodyPr/>
                    <a:lstStyle/>
                    <a:p>
                      <a:r>
                        <a:rPr lang="en-US" sz="1400" b="1" dirty="0" smtClean="0">
                          <a:latin typeface="Times New Roman" panose="02020603050405020304" pitchFamily="18" charset="0"/>
                          <a:cs typeface="Times New Roman" panose="02020603050405020304" pitchFamily="18" charset="0"/>
                        </a:rPr>
                        <a:t>Val</a:t>
                      </a:r>
                      <a:endParaRPr lang="en-US" sz="1400" b="1" dirty="0">
                        <a:latin typeface="Times New Roman" panose="02020603050405020304" pitchFamily="18" charset="0"/>
                        <a:cs typeface="Times New Roman" panose="02020603050405020304" pitchFamily="18" charset="0"/>
                      </a:endParaRPr>
                    </a:p>
                  </a:txBody>
                  <a:tcPr/>
                </a:tc>
                <a:tc>
                  <a:txBody>
                    <a:bodyPr/>
                    <a:lstStyle/>
                    <a:p>
                      <a:r>
                        <a:rPr lang="en-US" sz="1400" b="1" dirty="0" smtClean="0">
                          <a:latin typeface="Times New Roman" panose="02020603050405020304" pitchFamily="18" charset="0"/>
                          <a:cs typeface="Times New Roman" panose="02020603050405020304" pitchFamily="18" charset="0"/>
                        </a:rPr>
                        <a:t>Test</a:t>
                      </a:r>
                      <a:endParaRPr lang="en-US" sz="1400" b="1" dirty="0">
                        <a:latin typeface="Times New Roman" panose="02020603050405020304" pitchFamily="18" charset="0"/>
                        <a:cs typeface="Times New Roman" panose="02020603050405020304" pitchFamily="18" charset="0"/>
                      </a:endParaRPr>
                    </a:p>
                  </a:txBody>
                  <a:tcPr/>
                </a:tc>
              </a:tr>
              <a:tr h="413639">
                <a:tc rowSpan="2">
                  <a:txBody>
                    <a:bodyPr/>
                    <a:lstStyle/>
                    <a:p>
                      <a:r>
                        <a:rPr lang="en-US" sz="1200" dirty="0" err="1" smtClean="0"/>
                        <a:t>Kaggle</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200" dirty="0" smtClean="0"/>
                        <a:t>CNN without regularization</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200" dirty="0" smtClean="0"/>
                        <a:t>0.10</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200" dirty="0" smtClean="0"/>
                        <a:t>0.91</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200" dirty="0" smtClean="0"/>
                        <a:t>0.80</a:t>
                      </a:r>
                      <a:endParaRPr lang="en-US" sz="1200" dirty="0">
                        <a:latin typeface="Times New Roman" panose="02020603050405020304" pitchFamily="18" charset="0"/>
                        <a:cs typeface="Times New Roman" panose="02020603050405020304" pitchFamily="18" charset="0"/>
                      </a:endParaRPr>
                    </a:p>
                  </a:txBody>
                  <a:tcPr/>
                </a:tc>
              </a:tr>
              <a:tr h="310896">
                <a:tc vMerge="1">
                  <a:txBody>
                    <a:bodyPr/>
                    <a:lstStyle/>
                    <a:p>
                      <a:endParaRPr lang="en-US" dirty="0"/>
                    </a:p>
                  </a:txBody>
                  <a:tcPr/>
                </a:tc>
                <a:tc>
                  <a:txBody>
                    <a:bodyPr/>
                    <a:lstStyle/>
                    <a:p>
                      <a:r>
                        <a:rPr lang="en-US" sz="1200" dirty="0" smtClean="0"/>
                        <a:t>CNN </a:t>
                      </a:r>
                      <a:r>
                        <a:rPr lang="en-US" sz="1200" dirty="0" smtClean="0"/>
                        <a:t>with</a:t>
                      </a:r>
                      <a:r>
                        <a:rPr lang="en-US" sz="1200" baseline="0" dirty="0" smtClean="0"/>
                        <a:t> </a:t>
                      </a:r>
                      <a:r>
                        <a:rPr lang="en-US" sz="1200" dirty="0" smtClean="0"/>
                        <a:t>regularization</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200" dirty="0" smtClean="0">
                          <a:latin typeface="Times New Roman" panose="02020603050405020304" pitchFamily="18" charset="0"/>
                          <a:cs typeface="Times New Roman" panose="02020603050405020304" pitchFamily="18" charset="0"/>
                        </a:rPr>
                        <a:t>0.98</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200" dirty="0" smtClean="0">
                          <a:latin typeface="Times New Roman" panose="02020603050405020304" pitchFamily="18" charset="0"/>
                          <a:cs typeface="Times New Roman" panose="02020603050405020304" pitchFamily="18" charset="0"/>
                        </a:rPr>
                        <a:t>0.89</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200" dirty="0" smtClean="0">
                          <a:latin typeface="Times New Roman" panose="02020603050405020304" pitchFamily="18" charset="0"/>
                          <a:cs typeface="Times New Roman" panose="02020603050405020304" pitchFamily="18" charset="0"/>
                        </a:rPr>
                        <a:t>0.82</a:t>
                      </a:r>
                      <a:endParaRPr lang="en-US" sz="1200" dirty="0">
                        <a:latin typeface="Times New Roman" panose="02020603050405020304" pitchFamily="18" charset="0"/>
                        <a:cs typeface="Times New Roman" panose="02020603050405020304" pitchFamily="18" charset="0"/>
                      </a:endParaRPr>
                    </a:p>
                  </a:txBody>
                  <a:tcPr/>
                </a:tc>
              </a:tr>
              <a:tr h="372745">
                <a:tc rowSpan="2">
                  <a:txBody>
                    <a:bodyPr/>
                    <a:lstStyle/>
                    <a:p>
                      <a:r>
                        <a:rPr lang="en-US" sz="1200" dirty="0" smtClean="0"/>
                        <a:t>NIH from </a:t>
                      </a:r>
                      <a:r>
                        <a:rPr lang="en-US" sz="1200" dirty="0" err="1" smtClean="0"/>
                        <a:t>kaggle</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200" dirty="0" smtClean="0"/>
                        <a:t>CNN without regularization</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200" dirty="0" smtClean="0"/>
                        <a:t>0.99</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200" dirty="0" smtClean="0"/>
                        <a:t>0.73</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200" dirty="0" smtClean="0"/>
                        <a:t>0.74</a:t>
                      </a:r>
                      <a:endParaRPr lang="en-US" sz="1200" dirty="0">
                        <a:latin typeface="Times New Roman" panose="02020603050405020304" pitchFamily="18" charset="0"/>
                        <a:cs typeface="Times New Roman" panose="02020603050405020304" pitchFamily="18" charset="0"/>
                      </a:endParaRPr>
                    </a:p>
                  </a:txBody>
                  <a:tcPr/>
                </a:tc>
              </a:tr>
              <a:tr h="283464">
                <a:tc vMerge="1">
                  <a:txBody>
                    <a:bodyPr/>
                    <a:lstStyle/>
                    <a:p>
                      <a:endParaRPr lang="en-US" dirty="0"/>
                    </a:p>
                  </a:txBody>
                  <a:tcPr/>
                </a:tc>
                <a:tc>
                  <a:txBody>
                    <a:bodyPr/>
                    <a:lstStyle/>
                    <a:p>
                      <a:r>
                        <a:rPr lang="en-US" sz="1200" dirty="0" smtClean="0"/>
                        <a:t>CNN with</a:t>
                      </a:r>
                      <a:r>
                        <a:rPr lang="en-US" sz="1200" baseline="0" dirty="0" smtClean="0"/>
                        <a:t> </a:t>
                      </a:r>
                      <a:r>
                        <a:rPr lang="en-US" sz="1200" dirty="0" smtClean="0"/>
                        <a:t>regularization</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200" dirty="0" smtClean="0"/>
                        <a:t>0.98</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200" dirty="0" smtClean="0"/>
                        <a:t>0.71</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200" dirty="0" smtClean="0"/>
                        <a:t>0.70</a:t>
                      </a:r>
                      <a:endParaRPr lang="en-US" sz="1200" dirty="0">
                        <a:latin typeface="Times New Roman" panose="02020603050405020304" pitchFamily="18" charset="0"/>
                        <a:cs typeface="Times New Roman" panose="02020603050405020304" pitchFamily="18" charset="0"/>
                      </a:endParaRPr>
                    </a:p>
                  </a:txBody>
                  <a:tcPr/>
                </a:tc>
              </a:tr>
              <a:tr h="182880">
                <a:tc rowSpan="2">
                  <a:txBody>
                    <a:bodyPr/>
                    <a:lstStyle/>
                    <a:p>
                      <a:r>
                        <a:rPr lang="en-US" sz="1200" dirty="0" smtClean="0"/>
                        <a:t>NIH</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200" dirty="0" smtClean="0"/>
                        <a:t>CNN without regularization</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200" dirty="0" smtClean="0"/>
                        <a:t>0.97</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200" dirty="0" smtClean="0"/>
                        <a:t>0.81</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200" dirty="0" smtClean="0"/>
                        <a:t>0.82</a:t>
                      </a:r>
                      <a:endParaRPr lang="en-US" sz="1200" dirty="0">
                        <a:latin typeface="Times New Roman" panose="02020603050405020304" pitchFamily="18" charset="0"/>
                        <a:cs typeface="Times New Roman" panose="02020603050405020304" pitchFamily="18" charset="0"/>
                      </a:endParaRPr>
                    </a:p>
                  </a:txBody>
                  <a:tcPr/>
                </a:tc>
              </a:tr>
              <a:tr h="182880">
                <a:tc vMerge="1">
                  <a:txBody>
                    <a:bodyPr/>
                    <a:lstStyle/>
                    <a:p>
                      <a:endParaRPr lang="en-US"/>
                    </a:p>
                  </a:txBody>
                  <a:tcPr/>
                </a:tc>
                <a:tc>
                  <a:txBody>
                    <a:bodyPr/>
                    <a:lstStyle/>
                    <a:p>
                      <a:r>
                        <a:rPr lang="en-US" sz="1200" dirty="0" smtClean="0"/>
                        <a:t>CNN with</a:t>
                      </a:r>
                      <a:r>
                        <a:rPr lang="en-US" sz="1200" baseline="0" dirty="0" smtClean="0"/>
                        <a:t> </a:t>
                      </a:r>
                      <a:r>
                        <a:rPr lang="en-US" sz="1200" dirty="0" smtClean="0"/>
                        <a:t>regularization</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200" dirty="0" smtClean="0">
                          <a:latin typeface="Times New Roman" panose="02020603050405020304" pitchFamily="18" charset="0"/>
                          <a:cs typeface="Times New Roman" panose="02020603050405020304" pitchFamily="18" charset="0"/>
                        </a:rPr>
                        <a:t>0.86</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200" dirty="0" smtClean="0">
                          <a:latin typeface="Times New Roman" panose="02020603050405020304" pitchFamily="18" charset="0"/>
                          <a:cs typeface="Times New Roman" panose="02020603050405020304" pitchFamily="18" charset="0"/>
                        </a:rPr>
                        <a:t>0.81</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200" dirty="0" smtClean="0">
                          <a:latin typeface="Times New Roman" panose="02020603050405020304" pitchFamily="18" charset="0"/>
                          <a:cs typeface="Times New Roman" panose="02020603050405020304" pitchFamily="18" charset="0"/>
                        </a:rPr>
                        <a:t>0.78</a:t>
                      </a:r>
                      <a:endParaRPr lang="en-US" sz="1200" dirty="0">
                        <a:latin typeface="Times New Roman" panose="02020603050405020304" pitchFamily="18" charset="0"/>
                        <a:cs typeface="Times New Roman" panose="02020603050405020304" pitchFamily="18" charset="0"/>
                      </a:endParaRPr>
                    </a:p>
                  </a:txBody>
                  <a:tcPr/>
                </a:tc>
              </a:tr>
            </a:tbl>
          </a:graphicData>
        </a:graphic>
      </p:graphicFrame>
      <p:sp>
        <p:nvSpPr>
          <p:cNvPr id="4" name="Slide Number Placeholder 3"/>
          <p:cNvSpPr>
            <a:spLocks noGrp="1"/>
          </p:cNvSpPr>
          <p:nvPr>
            <p:ph type="sldNum" sz="quarter" idx="12"/>
          </p:nvPr>
        </p:nvSpPr>
        <p:spPr/>
        <p:txBody>
          <a:bodyPr/>
          <a:lstStyle/>
          <a:p>
            <a:fld id="{E09B5178-ECE8-4066-8D8F-99FFDF505E94}" type="slidenum">
              <a:rPr lang="en-US" smtClean="0"/>
              <a:t>16</a:t>
            </a:fld>
            <a:endParaRPr lang="en-US"/>
          </a:p>
        </p:txBody>
      </p:sp>
    </p:spTree>
    <p:extLst>
      <p:ext uri="{BB962C8B-B14F-4D97-AF65-F5344CB8AC3E}">
        <p14:creationId xmlns:p14="http://schemas.microsoft.com/office/powerpoint/2010/main" val="9878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-Hub Link</a:t>
            </a:r>
            <a:endParaRPr lang="en-US" dirty="0"/>
          </a:p>
        </p:txBody>
      </p:sp>
      <p:sp>
        <p:nvSpPr>
          <p:cNvPr id="3" name="Content Placeholder 2"/>
          <p:cNvSpPr>
            <a:spLocks noGrp="1"/>
          </p:cNvSpPr>
          <p:nvPr>
            <p:ph idx="1"/>
          </p:nvPr>
        </p:nvSpPr>
        <p:spPr/>
        <p:txBody>
          <a:bodyPr/>
          <a:lstStyle/>
          <a:p>
            <a:r>
              <a:rPr lang="en-US" dirty="0">
                <a:hlinkClick r:id="rId2"/>
              </a:rPr>
              <a:t>PROJECTCV21/Deep-Learning-Project: AUTOMATED CARDIOTHORACIC RATIO CALCULATION AND CARDIOMEGALY DETECTION USING IMAGE PROCESSING AND DEEP LEARNING (github.com)</a:t>
            </a:r>
            <a:endParaRPr lang="en-US" dirty="0"/>
          </a:p>
        </p:txBody>
      </p:sp>
      <p:sp>
        <p:nvSpPr>
          <p:cNvPr id="4" name="Slide Number Placeholder 3"/>
          <p:cNvSpPr>
            <a:spLocks noGrp="1"/>
          </p:cNvSpPr>
          <p:nvPr>
            <p:ph type="sldNum" sz="quarter" idx="12"/>
          </p:nvPr>
        </p:nvSpPr>
        <p:spPr/>
        <p:txBody>
          <a:bodyPr/>
          <a:lstStyle/>
          <a:p>
            <a:fld id="{E09B5178-ECE8-4066-8D8F-99FFDF505E94}" type="slidenum">
              <a:rPr lang="en-US" smtClean="0"/>
              <a:t>17</a:t>
            </a:fld>
            <a:endParaRPr lang="en-US"/>
          </a:p>
        </p:txBody>
      </p:sp>
    </p:spTree>
    <p:extLst>
      <p:ext uri="{BB962C8B-B14F-4D97-AF65-F5344CB8AC3E}">
        <p14:creationId xmlns:p14="http://schemas.microsoft.com/office/powerpoint/2010/main" val="39408161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Thank You!</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978811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What is Cardiomegaly?</a:t>
            </a:r>
            <a:endParaRPr lang="en-US" b="1" dirty="0"/>
          </a:p>
        </p:txBody>
      </p:sp>
      <p:sp>
        <p:nvSpPr>
          <p:cNvPr id="10" name="Content Placeholder 9"/>
          <p:cNvSpPr>
            <a:spLocks noGrp="1"/>
          </p:cNvSpPr>
          <p:nvPr>
            <p:ph idx="1"/>
          </p:nvPr>
        </p:nvSpPr>
        <p:spPr/>
        <p:txBody>
          <a:bodyPr/>
          <a:lstStyle/>
          <a:p>
            <a:pPr marL="0" indent="0" algn="ctr">
              <a:buNone/>
            </a:pPr>
            <a:r>
              <a:rPr lang="en-US" dirty="0"/>
              <a:t>Cardiomegaly is a medical condition in which the heart is enlarged.</a:t>
            </a:r>
            <a:r>
              <a:rPr lang="en-US" dirty="0" smtClean="0"/>
              <a:t>.</a:t>
            </a:r>
            <a:r>
              <a:rPr lang="en-US" dirty="0"/>
              <a:t> </a:t>
            </a:r>
            <a:endParaRPr lang="en-US" i="1" dirty="0"/>
          </a:p>
        </p:txBody>
      </p:sp>
      <p:sp>
        <p:nvSpPr>
          <p:cNvPr id="3" name="Slide Number Placeholder 2"/>
          <p:cNvSpPr>
            <a:spLocks noGrp="1"/>
          </p:cNvSpPr>
          <p:nvPr>
            <p:ph type="sldNum" sz="quarter" idx="12"/>
          </p:nvPr>
        </p:nvSpPr>
        <p:spPr/>
        <p:txBody>
          <a:bodyPr/>
          <a:lstStyle/>
          <a:p>
            <a:fld id="{E09B5178-ECE8-4066-8D8F-99FFDF505E94}" type="slidenum">
              <a:rPr lang="en-US" smtClean="0"/>
              <a:t>2</a:t>
            </a:fld>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74764" y="2705291"/>
            <a:ext cx="3471672" cy="3471672"/>
          </a:xfrm>
          <a:prstGeom prst="rect">
            <a:avLst/>
          </a:prstGeom>
        </p:spPr>
      </p:pic>
      <p:sp>
        <p:nvSpPr>
          <p:cNvPr id="7" name="Freeform 6"/>
          <p:cNvSpPr/>
          <p:nvPr/>
        </p:nvSpPr>
        <p:spPr>
          <a:xfrm>
            <a:off x="7930605" y="3706239"/>
            <a:ext cx="2033080" cy="1498060"/>
          </a:xfrm>
          <a:custGeom>
            <a:avLst/>
            <a:gdLst>
              <a:gd name="connsiteX0" fmla="*/ 0 w 1770434"/>
              <a:gd name="connsiteY0" fmla="*/ 1274337 h 1400797"/>
              <a:gd name="connsiteX1" fmla="*/ 447472 w 1770434"/>
              <a:gd name="connsiteY1" fmla="*/ 14 h 1400797"/>
              <a:gd name="connsiteX2" fmla="*/ 1741251 w 1770434"/>
              <a:gd name="connsiteY2" fmla="*/ 1245154 h 1400797"/>
              <a:gd name="connsiteX3" fmla="*/ 1741251 w 1770434"/>
              <a:gd name="connsiteY3" fmla="*/ 1245154 h 1400797"/>
              <a:gd name="connsiteX4" fmla="*/ 1770434 w 1770434"/>
              <a:gd name="connsiteY4" fmla="*/ 1400797 h 1400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0434" h="1400797">
                <a:moveTo>
                  <a:pt x="0" y="1274337"/>
                </a:moveTo>
                <a:cubicBezTo>
                  <a:pt x="78632" y="639607"/>
                  <a:pt x="157264" y="4878"/>
                  <a:pt x="447472" y="14"/>
                </a:cubicBezTo>
                <a:cubicBezTo>
                  <a:pt x="737680" y="-4850"/>
                  <a:pt x="1741251" y="1245154"/>
                  <a:pt x="1741251" y="1245154"/>
                </a:cubicBezTo>
                <a:lnTo>
                  <a:pt x="1741251" y="1245154"/>
                </a:lnTo>
                <a:lnTo>
                  <a:pt x="1770434" y="1400797"/>
                </a:lnTo>
              </a:path>
            </a:pathLst>
          </a:cu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3967" y="2705291"/>
            <a:ext cx="3425757" cy="3425757"/>
          </a:xfrm>
          <a:prstGeom prst="rect">
            <a:avLst/>
          </a:prstGeom>
        </p:spPr>
      </p:pic>
      <p:sp>
        <p:nvSpPr>
          <p:cNvPr id="11" name="Freeform 10"/>
          <p:cNvSpPr/>
          <p:nvPr/>
        </p:nvSpPr>
        <p:spPr>
          <a:xfrm>
            <a:off x="2976663" y="3952831"/>
            <a:ext cx="1313235" cy="1407109"/>
          </a:xfrm>
          <a:custGeom>
            <a:avLst/>
            <a:gdLst>
              <a:gd name="connsiteX0" fmla="*/ 0 w 1770434"/>
              <a:gd name="connsiteY0" fmla="*/ 1274337 h 1400797"/>
              <a:gd name="connsiteX1" fmla="*/ 447472 w 1770434"/>
              <a:gd name="connsiteY1" fmla="*/ 14 h 1400797"/>
              <a:gd name="connsiteX2" fmla="*/ 1741251 w 1770434"/>
              <a:gd name="connsiteY2" fmla="*/ 1245154 h 1400797"/>
              <a:gd name="connsiteX3" fmla="*/ 1741251 w 1770434"/>
              <a:gd name="connsiteY3" fmla="*/ 1245154 h 1400797"/>
              <a:gd name="connsiteX4" fmla="*/ 1770434 w 1770434"/>
              <a:gd name="connsiteY4" fmla="*/ 1400797 h 1400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0434" h="1400797">
                <a:moveTo>
                  <a:pt x="0" y="1274337"/>
                </a:moveTo>
                <a:cubicBezTo>
                  <a:pt x="78632" y="639607"/>
                  <a:pt x="157264" y="4878"/>
                  <a:pt x="447472" y="14"/>
                </a:cubicBezTo>
                <a:cubicBezTo>
                  <a:pt x="737680" y="-4850"/>
                  <a:pt x="1741251" y="1245154"/>
                  <a:pt x="1741251" y="1245154"/>
                </a:cubicBezTo>
                <a:lnTo>
                  <a:pt x="1741251" y="1245154"/>
                </a:lnTo>
                <a:lnTo>
                  <a:pt x="1770434" y="1400797"/>
                </a:lnTo>
              </a:path>
            </a:pathLst>
          </a:cu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93750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Motivation</a:t>
            </a:r>
            <a:endParaRPr lang="en-US" b="1" dirty="0"/>
          </a:p>
        </p:txBody>
      </p:sp>
      <p:sp>
        <p:nvSpPr>
          <p:cNvPr id="10" name="Content Placeholder 9"/>
          <p:cNvSpPr>
            <a:spLocks noGrp="1"/>
          </p:cNvSpPr>
          <p:nvPr>
            <p:ph idx="1"/>
          </p:nvPr>
        </p:nvSpPr>
        <p:spPr/>
        <p:txBody>
          <a:bodyPr>
            <a:normAutofit fontScale="92500" lnSpcReduction="10000"/>
          </a:bodyPr>
          <a:lstStyle/>
          <a:p>
            <a:r>
              <a:rPr lang="en-US" dirty="0"/>
              <a:t>Chest X-ray, or CXR, is widely used in diagnosing abnormal conditions in the chest and nearby </a:t>
            </a:r>
            <a:r>
              <a:rPr lang="en-US" dirty="0" smtClean="0"/>
              <a:t>structure.</a:t>
            </a:r>
          </a:p>
          <a:p>
            <a:r>
              <a:rPr lang="en-US" dirty="0" smtClean="0"/>
              <a:t>Radiologists </a:t>
            </a:r>
            <a:r>
              <a:rPr lang="en-US" dirty="0"/>
              <a:t>routinely perform cardiothoracic ratio (CTR) measurement on </a:t>
            </a:r>
            <a:r>
              <a:rPr lang="en-US" dirty="0" err="1"/>
              <a:t>antero</a:t>
            </a:r>
            <a:r>
              <a:rPr lang="en-US" dirty="0"/>
              <a:t>-posterior chest radiographs to diagnose Cardiomegaly, a condition that is strongly correlated with both congenital and congestive heart diseases. </a:t>
            </a:r>
            <a:endParaRPr lang="en-US" dirty="0" smtClean="0"/>
          </a:p>
          <a:p>
            <a:r>
              <a:rPr lang="en-US" dirty="0" smtClean="0"/>
              <a:t>Picture </a:t>
            </a:r>
            <a:r>
              <a:rPr lang="en-US" dirty="0"/>
              <a:t>Archiving and Communication Systems (PACS) include drawing tools to aid the assessment of CTR, </a:t>
            </a:r>
          </a:p>
          <a:p>
            <a:r>
              <a:rPr lang="en-US" dirty="0" smtClean="0"/>
              <a:t>the </a:t>
            </a:r>
            <a:r>
              <a:rPr lang="en-US" dirty="0"/>
              <a:t>process is still often labor intensive and time consuming. Manual labeling of organ boundaries and calculation of CTR is prone to error and can lead to faulty interpretations. </a:t>
            </a:r>
          </a:p>
        </p:txBody>
      </p:sp>
      <p:sp>
        <p:nvSpPr>
          <p:cNvPr id="3" name="Slide Number Placeholder 2"/>
          <p:cNvSpPr>
            <a:spLocks noGrp="1"/>
          </p:cNvSpPr>
          <p:nvPr>
            <p:ph type="sldNum" sz="quarter" idx="12"/>
          </p:nvPr>
        </p:nvSpPr>
        <p:spPr/>
        <p:txBody>
          <a:bodyPr/>
          <a:lstStyle/>
          <a:p>
            <a:fld id="{E09B5178-ECE8-4066-8D8F-99FFDF505E94}" type="slidenum">
              <a:rPr lang="en-US" smtClean="0"/>
              <a:t>3</a:t>
            </a:fld>
            <a:endParaRPr lang="en-US"/>
          </a:p>
        </p:txBody>
      </p:sp>
    </p:spTree>
    <p:extLst>
      <p:ext uri="{BB962C8B-B14F-4D97-AF65-F5344CB8AC3E}">
        <p14:creationId xmlns:p14="http://schemas.microsoft.com/office/powerpoint/2010/main" val="13694292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r>
              <a:rPr lang="en-US" dirty="0"/>
              <a:t>Recent advances in machine learning have introduced a wide variety of </a:t>
            </a:r>
            <a:r>
              <a:rPr lang="en-US" dirty="0" smtClean="0"/>
              <a:t>image processing and machine learning techniques have </a:t>
            </a:r>
            <a:r>
              <a:rPr lang="en-US" dirty="0"/>
              <a:t>been shown to yield competitive performances in automated detection of diseases in X-ray images. </a:t>
            </a:r>
          </a:p>
        </p:txBody>
      </p:sp>
      <p:sp>
        <p:nvSpPr>
          <p:cNvPr id="4" name="Slide Number Placeholder 3"/>
          <p:cNvSpPr>
            <a:spLocks noGrp="1"/>
          </p:cNvSpPr>
          <p:nvPr>
            <p:ph type="sldNum" sz="quarter" idx="12"/>
          </p:nvPr>
        </p:nvSpPr>
        <p:spPr/>
        <p:txBody>
          <a:bodyPr/>
          <a:lstStyle/>
          <a:p>
            <a:fld id="{E09B5178-ECE8-4066-8D8F-99FFDF505E94}" type="slidenum">
              <a:rPr lang="en-US" smtClean="0"/>
              <a:t>4</a:t>
            </a:fld>
            <a:endParaRPr lang="en-US"/>
          </a:p>
        </p:txBody>
      </p:sp>
    </p:spTree>
    <p:extLst>
      <p:ext uri="{BB962C8B-B14F-4D97-AF65-F5344CB8AC3E}">
        <p14:creationId xmlns:p14="http://schemas.microsoft.com/office/powerpoint/2010/main" val="342447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CTR</a:t>
            </a:r>
          </a:p>
        </p:txBody>
      </p:sp>
      <p:sp>
        <p:nvSpPr>
          <p:cNvPr id="3" name="Content Placeholder 2"/>
          <p:cNvSpPr>
            <a:spLocks noGrp="1"/>
          </p:cNvSpPr>
          <p:nvPr>
            <p:ph idx="1"/>
          </p:nvPr>
        </p:nvSpPr>
        <p:spPr/>
        <p:txBody>
          <a:bodyPr/>
          <a:lstStyle/>
          <a:p>
            <a:r>
              <a:rPr lang="en-US" dirty="0"/>
              <a:t>CTR as one of the most important indicators of cardiomegaly due to the simplicity of the calculation. </a:t>
            </a:r>
            <a:endParaRPr lang="en-US" dirty="0" smtClean="0"/>
          </a:p>
          <a:p>
            <a:r>
              <a:rPr lang="en-US" dirty="0" smtClean="0"/>
              <a:t>CTR </a:t>
            </a:r>
            <a:r>
              <a:rPr lang="en-US" dirty="0"/>
              <a:t>of a chest X-ray image is calculated as cardiac diameter (the diameter of the heart) divided by the thoracic diameter (the diameter of the chest). </a:t>
            </a:r>
            <a:endParaRPr lang="en-US" dirty="0" smtClean="0"/>
          </a:p>
          <a:p>
            <a:r>
              <a:rPr lang="en-US" dirty="0" smtClean="0"/>
              <a:t>CTR </a:t>
            </a:r>
            <a:r>
              <a:rPr lang="en-US" dirty="0"/>
              <a:t>= </a:t>
            </a:r>
            <a:r>
              <a:rPr lang="en-US" dirty="0" smtClean="0"/>
              <a:t>(TD)/CD) </a:t>
            </a:r>
          </a:p>
          <a:p>
            <a:r>
              <a:rPr lang="en-US" dirty="0" smtClean="0"/>
              <a:t>TD=MRD+MLD</a:t>
            </a:r>
            <a:r>
              <a:rPr lang="en-US" dirty="0"/>
              <a:t>, </a:t>
            </a:r>
          </a:p>
          <a:p>
            <a:r>
              <a:rPr lang="en-US" dirty="0" smtClean="0"/>
              <a:t>Midline-to-right </a:t>
            </a:r>
            <a:r>
              <a:rPr lang="en-US" dirty="0"/>
              <a:t>heart diameter </a:t>
            </a:r>
            <a:r>
              <a:rPr lang="en-US" dirty="0" smtClean="0"/>
              <a:t>: MRD</a:t>
            </a:r>
          </a:p>
          <a:p>
            <a:r>
              <a:rPr lang="en-US" dirty="0" smtClean="0"/>
              <a:t>Midline-to-left </a:t>
            </a:r>
            <a:r>
              <a:rPr lang="en-US" dirty="0"/>
              <a:t>heart </a:t>
            </a:r>
            <a:r>
              <a:rPr lang="en-US" dirty="0" smtClean="0"/>
              <a:t>diameter : MLD</a:t>
            </a:r>
          </a:p>
        </p:txBody>
      </p:sp>
      <p:sp>
        <p:nvSpPr>
          <p:cNvPr id="4" name="Slide Number Placeholder 3"/>
          <p:cNvSpPr>
            <a:spLocks noGrp="1"/>
          </p:cNvSpPr>
          <p:nvPr>
            <p:ph type="sldNum" sz="quarter" idx="12"/>
          </p:nvPr>
        </p:nvSpPr>
        <p:spPr/>
        <p:txBody>
          <a:bodyPr/>
          <a:lstStyle/>
          <a:p>
            <a:fld id="{E09B5178-ECE8-4066-8D8F-99FFDF505E94}" type="slidenum">
              <a:rPr lang="en-US" smtClean="0"/>
              <a:t>5</a:t>
            </a:fld>
            <a:endParaRPr lang="en-US"/>
          </a:p>
        </p:txBody>
      </p:sp>
    </p:spTree>
    <p:extLst>
      <p:ext uri="{BB962C8B-B14F-4D97-AF65-F5344CB8AC3E}">
        <p14:creationId xmlns:p14="http://schemas.microsoft.com/office/powerpoint/2010/main" val="2455726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a:t>
            </a:r>
            <a:endParaRPr lang="en-US" dirty="0"/>
          </a:p>
        </p:txBody>
      </p:sp>
      <p:sp>
        <p:nvSpPr>
          <p:cNvPr id="3" name="Content Placeholder 2"/>
          <p:cNvSpPr>
            <a:spLocks noGrp="1"/>
          </p:cNvSpPr>
          <p:nvPr>
            <p:ph idx="1"/>
          </p:nvPr>
        </p:nvSpPr>
        <p:spPr/>
        <p:txBody>
          <a:bodyPr/>
          <a:lstStyle/>
          <a:p>
            <a:pPr algn="just"/>
            <a:r>
              <a:rPr lang="en-US" dirty="0" smtClean="0"/>
              <a:t>Two Approaches are used</a:t>
            </a:r>
          </a:p>
          <a:p>
            <a:pPr algn="just"/>
            <a:r>
              <a:rPr lang="en-US" dirty="0"/>
              <a:t>Using Traditional Method</a:t>
            </a:r>
          </a:p>
          <a:p>
            <a:pPr lvl="1" algn="just"/>
            <a:r>
              <a:rPr lang="en-US" dirty="0"/>
              <a:t>Lung Segmentation</a:t>
            </a:r>
          </a:p>
          <a:p>
            <a:pPr lvl="1" algn="just"/>
            <a:r>
              <a:rPr lang="en-US" dirty="0"/>
              <a:t>CTR </a:t>
            </a:r>
            <a:r>
              <a:rPr lang="en-US" dirty="0" smtClean="0"/>
              <a:t>Calculation</a:t>
            </a:r>
          </a:p>
          <a:p>
            <a:pPr algn="just"/>
            <a:r>
              <a:rPr lang="en-US" dirty="0" smtClean="0"/>
              <a:t>Using Convolutional Network</a:t>
            </a:r>
          </a:p>
        </p:txBody>
      </p:sp>
      <p:sp>
        <p:nvSpPr>
          <p:cNvPr id="4" name="Slide Number Placeholder 3"/>
          <p:cNvSpPr>
            <a:spLocks noGrp="1"/>
          </p:cNvSpPr>
          <p:nvPr>
            <p:ph type="sldNum" sz="quarter" idx="12"/>
          </p:nvPr>
        </p:nvSpPr>
        <p:spPr/>
        <p:txBody>
          <a:bodyPr/>
          <a:lstStyle/>
          <a:p>
            <a:fld id="{E09B5178-ECE8-4066-8D8F-99FFDF505E94}" type="slidenum">
              <a:rPr lang="en-US" smtClean="0"/>
              <a:t>6</a:t>
            </a:fld>
            <a:endParaRPr lang="en-US"/>
          </a:p>
        </p:txBody>
      </p:sp>
    </p:spTree>
    <p:extLst>
      <p:ext uri="{BB962C8B-B14F-4D97-AF65-F5344CB8AC3E}">
        <p14:creationId xmlns:p14="http://schemas.microsoft.com/office/powerpoint/2010/main" val="566169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a:t>
            </a:r>
            <a:endParaRPr lang="en-US" dirty="0"/>
          </a:p>
        </p:txBody>
      </p:sp>
      <p:sp>
        <p:nvSpPr>
          <p:cNvPr id="4" name="Slide Number Placeholder 3"/>
          <p:cNvSpPr>
            <a:spLocks noGrp="1"/>
          </p:cNvSpPr>
          <p:nvPr>
            <p:ph type="sldNum" sz="quarter" idx="12"/>
          </p:nvPr>
        </p:nvSpPr>
        <p:spPr/>
        <p:txBody>
          <a:bodyPr/>
          <a:lstStyle/>
          <a:p>
            <a:fld id="{E09B5178-ECE8-4066-8D8F-99FFDF505E94}" type="slidenum">
              <a:rPr lang="en-US" smtClean="0"/>
              <a:t>7</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580612053"/>
              </p:ext>
            </p:extLst>
          </p:nvPr>
        </p:nvGraphicFramePr>
        <p:xfrm>
          <a:off x="838201" y="1503803"/>
          <a:ext cx="8736582" cy="3274115"/>
        </p:xfrm>
        <a:graphic>
          <a:graphicData uri="http://schemas.openxmlformats.org/drawingml/2006/table">
            <a:tbl>
              <a:tblPr firstRow="1" bandRow="1">
                <a:tableStyleId>{5940675A-B579-460E-94D1-54222C63F5DA}</a:tableStyleId>
              </a:tblPr>
              <a:tblGrid>
                <a:gridCol w="2912194"/>
                <a:gridCol w="1456097"/>
                <a:gridCol w="1456097"/>
                <a:gridCol w="2912194"/>
              </a:tblGrid>
              <a:tr h="791793">
                <a:tc>
                  <a:txBody>
                    <a:bodyPr/>
                    <a:lstStyle/>
                    <a:p>
                      <a:r>
                        <a:rPr lang="en-US" b="1" dirty="0" smtClean="0">
                          <a:latin typeface="Times New Roman" panose="02020603050405020304" pitchFamily="18" charset="0"/>
                          <a:cs typeface="Times New Roman" panose="02020603050405020304" pitchFamily="18" charset="0"/>
                        </a:rPr>
                        <a:t>Dataset</a:t>
                      </a:r>
                      <a:endParaRPr lang="en-US" b="1" dirty="0">
                        <a:latin typeface="Times New Roman" panose="02020603050405020304" pitchFamily="18" charset="0"/>
                        <a:cs typeface="Times New Roman" panose="02020603050405020304" pitchFamily="18" charset="0"/>
                      </a:endParaRPr>
                    </a:p>
                  </a:txBody>
                  <a:tcPr/>
                </a:tc>
                <a:tc gridSpan="2">
                  <a:txBody>
                    <a:bodyPr/>
                    <a:lstStyle/>
                    <a:p>
                      <a:r>
                        <a:rPr lang="en-US" b="1" dirty="0" smtClean="0">
                          <a:latin typeface="Times New Roman" panose="02020603050405020304" pitchFamily="18" charset="0"/>
                          <a:cs typeface="Times New Roman" panose="02020603050405020304" pitchFamily="18" charset="0"/>
                        </a:rPr>
                        <a:t>Total</a:t>
                      </a:r>
                      <a:endParaRPr lang="en-US"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b="1" dirty="0" smtClean="0">
                          <a:latin typeface="Times New Roman" panose="02020603050405020304" pitchFamily="18" charset="0"/>
                          <a:cs typeface="Times New Roman" panose="02020603050405020304" pitchFamily="18" charset="0"/>
                        </a:rPr>
                        <a:t>Train/Val/Test</a:t>
                      </a:r>
                      <a:endParaRPr lang="en-US" b="1" dirty="0">
                        <a:latin typeface="Times New Roman" panose="02020603050405020304" pitchFamily="18" charset="0"/>
                        <a:cs typeface="Times New Roman" panose="02020603050405020304" pitchFamily="18" charset="0"/>
                      </a:endParaRPr>
                    </a:p>
                  </a:txBody>
                  <a:tcPr/>
                </a:tc>
              </a:tr>
              <a:tr h="791793">
                <a:tc>
                  <a:txBody>
                    <a:bodyPr/>
                    <a:lstStyle/>
                    <a:p>
                      <a:r>
                        <a:rPr lang="en-US" dirty="0" err="1" smtClean="0"/>
                        <a:t>Kaggle</a:t>
                      </a:r>
                      <a:endParaRPr lang="en-US" dirty="0" smtClean="0"/>
                    </a:p>
                  </a:txBody>
                  <a:tcPr/>
                </a:tc>
                <a:tc gridSpan="2">
                  <a:txBody>
                    <a:bodyPr/>
                    <a:lstStyle/>
                    <a:p>
                      <a:r>
                        <a:rPr lang="en-US" dirty="0" smtClean="0"/>
                        <a:t>342</a:t>
                      </a:r>
                      <a:endParaRPr lang="en-US" dirty="0"/>
                    </a:p>
                  </a:txBody>
                  <a:tcPr/>
                </a:tc>
                <a:tc hMerge="1">
                  <a:txBody>
                    <a:bodyPr/>
                    <a:lstStyle/>
                    <a:p>
                      <a:endParaRPr lang="en-US"/>
                    </a:p>
                  </a:txBody>
                  <a:tcPr/>
                </a:tc>
                <a:tc>
                  <a:txBody>
                    <a:bodyPr/>
                    <a:lstStyle/>
                    <a:p>
                      <a:r>
                        <a:rPr lang="en-US" dirty="0" smtClean="0"/>
                        <a:t>243/59/40</a:t>
                      </a:r>
                      <a:endParaRPr lang="en-US" dirty="0"/>
                    </a:p>
                  </a:txBody>
                  <a:tcPr/>
                </a:tc>
              </a:tr>
              <a:tr h="79179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NIH from </a:t>
                      </a:r>
                      <a:r>
                        <a:rPr lang="en-US" dirty="0" err="1" smtClean="0"/>
                        <a:t>Kaggle</a:t>
                      </a:r>
                      <a:endParaRPr lang="en-US" dirty="0" smtClean="0"/>
                    </a:p>
                  </a:txBody>
                  <a:tcPr/>
                </a:tc>
                <a:tc gridSpan="2">
                  <a:txBody>
                    <a:bodyPr/>
                    <a:lstStyle/>
                    <a:p>
                      <a:r>
                        <a:rPr lang="en-US" dirty="0" smtClean="0"/>
                        <a:t>5547</a:t>
                      </a:r>
                      <a:endParaRPr lang="en-US" dirty="0"/>
                    </a:p>
                  </a:txBody>
                  <a:tcPr/>
                </a:tc>
                <a:tc hMerge="1">
                  <a:txBody>
                    <a:bodyPr/>
                    <a:lstStyle/>
                    <a:p>
                      <a:endParaRPr lang="en-US"/>
                    </a:p>
                  </a:txBody>
                  <a:tcPr/>
                </a:tc>
                <a:tc>
                  <a:txBody>
                    <a:bodyPr/>
                    <a:lstStyle/>
                    <a:p>
                      <a:r>
                        <a:rPr lang="en-US" dirty="0" smtClean="0"/>
                        <a:t>4438/493/616</a:t>
                      </a:r>
                      <a:endParaRPr lang="en-US" dirty="0"/>
                    </a:p>
                  </a:txBody>
                  <a:tcPr/>
                </a:tc>
              </a:tr>
              <a:tr h="449368">
                <a:tc rowSpan="2">
                  <a:txBody>
                    <a:bodyPr/>
                    <a:lstStyle/>
                    <a:p>
                      <a:r>
                        <a:rPr lang="en-US" dirty="0" smtClean="0"/>
                        <a:t>NIH CHEST </a:t>
                      </a:r>
                      <a:r>
                        <a:rPr lang="en-US" dirty="0" smtClean="0"/>
                        <a:t>X-ray14</a:t>
                      </a:r>
                    </a:p>
                    <a:p>
                      <a:endParaRPr lang="en-US" dirty="0" smtClean="0"/>
                    </a:p>
                  </a:txBody>
                  <a:tcPr/>
                </a:tc>
                <a:tc>
                  <a:txBody>
                    <a:bodyPr/>
                    <a:lstStyle/>
                    <a:p>
                      <a:r>
                        <a:rPr lang="en-US" dirty="0" smtClean="0"/>
                        <a:t>ALL</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5550</a:t>
                      </a:r>
                    </a:p>
                  </a:txBody>
                  <a:tcPr/>
                </a:tc>
                <a:tc rowSpan="2">
                  <a:txBody>
                    <a:bodyPr/>
                    <a:lstStyle/>
                    <a:p>
                      <a:r>
                        <a:rPr lang="en-US" dirty="0" smtClean="0"/>
                        <a:t>4006/772/772</a:t>
                      </a:r>
                    </a:p>
                    <a:p>
                      <a:r>
                        <a:rPr lang="en-US" dirty="0" smtClean="0"/>
                        <a:t>1006/260/260</a:t>
                      </a:r>
                      <a:endParaRPr lang="en-US" dirty="0"/>
                    </a:p>
                  </a:txBody>
                  <a:tcPr/>
                </a:tc>
              </a:tr>
              <a:tr h="449368">
                <a:tc vMerge="1">
                  <a:txBody>
                    <a:bodyPr/>
                    <a:lstStyle/>
                    <a:p>
                      <a:endParaRPr lang="en-US"/>
                    </a:p>
                  </a:txBody>
                  <a:tcPr/>
                </a:tc>
                <a:tc>
                  <a:txBody>
                    <a:bodyPr/>
                    <a:lstStyle/>
                    <a:p>
                      <a:r>
                        <a:rPr lang="en-US" dirty="0" smtClean="0"/>
                        <a:t>Cardio</a:t>
                      </a:r>
                      <a:endParaRPr lang="en-US" dirty="0"/>
                    </a:p>
                  </a:txBody>
                  <a:tcPr/>
                </a:tc>
                <a:tc>
                  <a:txBody>
                    <a:bodyPr/>
                    <a:lstStyle/>
                    <a:p>
                      <a:r>
                        <a:rPr lang="en-US" dirty="0" smtClean="0"/>
                        <a:t>1526</a:t>
                      </a:r>
                      <a:endParaRPr lang="en-US" dirty="0"/>
                    </a:p>
                  </a:txBody>
                  <a:tcPr/>
                </a:tc>
                <a:tc vMerge="1">
                  <a:txBody>
                    <a:bodyPr/>
                    <a:lstStyle/>
                    <a:p>
                      <a:endParaRPr lang="en-US"/>
                    </a:p>
                  </a:txBody>
                  <a:tcPr/>
                </a:tc>
              </a:tr>
            </a:tbl>
          </a:graphicData>
        </a:graphic>
      </p:graphicFrame>
    </p:spTree>
    <p:extLst>
      <p:ext uri="{BB962C8B-B14F-4D97-AF65-F5344CB8AC3E}">
        <p14:creationId xmlns:p14="http://schemas.microsoft.com/office/powerpoint/2010/main" val="2102172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Lung Segmentation</a:t>
            </a:r>
            <a:endParaRPr lang="en-US" dirty="0"/>
          </a:p>
        </p:txBody>
      </p:sp>
      <p:sp>
        <p:nvSpPr>
          <p:cNvPr id="3" name="Content Placeholder 2"/>
          <p:cNvSpPr>
            <a:spLocks noGrp="1"/>
          </p:cNvSpPr>
          <p:nvPr>
            <p:ph sz="half" idx="1"/>
          </p:nvPr>
        </p:nvSpPr>
        <p:spPr>
          <a:xfrm>
            <a:off x="838200" y="1825625"/>
            <a:ext cx="10698804" cy="4351338"/>
          </a:xfrm>
        </p:spPr>
        <p:txBody>
          <a:bodyPr>
            <a:normAutofit/>
          </a:bodyPr>
          <a:lstStyle/>
          <a:p>
            <a:pPr>
              <a:lnSpc>
                <a:spcPct val="100000"/>
              </a:lnSpc>
            </a:pPr>
            <a:r>
              <a:rPr lang="en-US" dirty="0" smtClean="0"/>
              <a:t>Lung Segmentation is done by using pre trained model that uses ResNet34 as Neural Network</a:t>
            </a:r>
          </a:p>
        </p:txBody>
      </p:sp>
      <p:sp>
        <p:nvSpPr>
          <p:cNvPr id="4" name="Slide Number Placeholder 3"/>
          <p:cNvSpPr>
            <a:spLocks noGrp="1"/>
          </p:cNvSpPr>
          <p:nvPr>
            <p:ph type="sldNum" sz="quarter" idx="12"/>
          </p:nvPr>
        </p:nvSpPr>
        <p:spPr/>
        <p:txBody>
          <a:bodyPr/>
          <a:lstStyle/>
          <a:p>
            <a:fld id="{E09B5178-ECE8-4066-8D8F-99FFDF505E94}" type="slidenum">
              <a:rPr lang="en-US" smtClean="0"/>
              <a:t>8</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5395" y="3150140"/>
            <a:ext cx="2775626" cy="2775626"/>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35613" y="3159864"/>
            <a:ext cx="2832370" cy="2832370"/>
          </a:xfrm>
          <a:prstGeom prst="rect">
            <a:avLst/>
          </a:prstGeom>
        </p:spPr>
      </p:pic>
    </p:spTree>
    <p:extLst>
      <p:ext uri="{BB962C8B-B14F-4D97-AF65-F5344CB8AC3E}">
        <p14:creationId xmlns:p14="http://schemas.microsoft.com/office/powerpoint/2010/main" val="31414674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ResNet34</a:t>
            </a:r>
            <a:endParaRPr lang="en-US" dirty="0"/>
          </a:p>
        </p:txBody>
      </p:sp>
      <p:sp>
        <p:nvSpPr>
          <p:cNvPr id="3" name="Content Placeholder 2"/>
          <p:cNvSpPr>
            <a:spLocks noGrp="1"/>
          </p:cNvSpPr>
          <p:nvPr>
            <p:ph idx="1"/>
          </p:nvPr>
        </p:nvSpPr>
        <p:spPr/>
        <p:txBody>
          <a:bodyPr/>
          <a:lstStyle/>
          <a:p>
            <a:r>
              <a:rPr lang="en-US" dirty="0"/>
              <a:t>In CNN-based architecture more layers in a deep neural network to reduce the error rate. This works for less number of layers, but when we increase the number of layers, there is a common problem in deep learning associated with that called Vanishing/Exploding gradient. This causes the gradient to become 0 or too large. Thus when we increases number of layers, the training and test error rate also increases. </a:t>
            </a:r>
          </a:p>
          <a:p>
            <a:pPr marL="0" indent="0">
              <a:buNone/>
            </a:pPr>
            <a:endParaRPr lang="en-US" dirty="0"/>
          </a:p>
        </p:txBody>
      </p:sp>
      <p:sp>
        <p:nvSpPr>
          <p:cNvPr id="4" name="Slide Number Placeholder 3"/>
          <p:cNvSpPr>
            <a:spLocks noGrp="1"/>
          </p:cNvSpPr>
          <p:nvPr>
            <p:ph type="sldNum" sz="quarter" idx="12"/>
          </p:nvPr>
        </p:nvSpPr>
        <p:spPr/>
        <p:txBody>
          <a:bodyPr/>
          <a:lstStyle/>
          <a:p>
            <a:fld id="{E09B5178-ECE8-4066-8D8F-99FFDF505E94}" type="slidenum">
              <a:rPr lang="en-US" smtClean="0"/>
              <a:t>9</a:t>
            </a:fld>
            <a:endParaRPr lang="en-US"/>
          </a:p>
        </p:txBody>
      </p:sp>
    </p:spTree>
    <p:extLst>
      <p:ext uri="{BB962C8B-B14F-4D97-AF65-F5344CB8AC3E}">
        <p14:creationId xmlns:p14="http://schemas.microsoft.com/office/powerpoint/2010/main" val="216551467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CMU Concrete"/>
        <a:ea typeface=""/>
        <a:cs typeface=""/>
      </a:majorFont>
      <a:minorFont>
        <a:latin typeface="CMU Concret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5172</TotalTime>
  <Words>640</Words>
  <Application>Microsoft Office PowerPoint</Application>
  <PresentationFormat>Widescreen</PresentationFormat>
  <Paragraphs>142</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Calibri</vt:lpstr>
      <vt:lpstr>Arial</vt:lpstr>
      <vt:lpstr>Times New Roman</vt:lpstr>
      <vt:lpstr>CMU Concrete</vt:lpstr>
      <vt:lpstr>Office Theme</vt:lpstr>
      <vt:lpstr>AUTOMATED CARDIOTHORACIC RATIO CALCULATION AND CARDIOMEGALY DETECTION</vt:lpstr>
      <vt:lpstr>What is Cardiomegaly?</vt:lpstr>
      <vt:lpstr>Motivation</vt:lpstr>
      <vt:lpstr>Cont…</vt:lpstr>
      <vt:lpstr>CTR</vt:lpstr>
      <vt:lpstr>Methodology</vt:lpstr>
      <vt:lpstr>Dataset</vt:lpstr>
      <vt:lpstr>Lung Segmentation</vt:lpstr>
      <vt:lpstr>ResNet34</vt:lpstr>
      <vt:lpstr>ResNet34</vt:lpstr>
      <vt:lpstr>Result of Segmentation</vt:lpstr>
      <vt:lpstr>CTR Calculation</vt:lpstr>
      <vt:lpstr>Methodology</vt:lpstr>
      <vt:lpstr>Methodology</vt:lpstr>
      <vt:lpstr>Results</vt:lpstr>
      <vt:lpstr>Results</vt:lpstr>
      <vt:lpstr>Git-Hub Link</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Lung Cancer Diagnosis using CT scan Images</dc:title>
  <dc:creator>Windows User</dc:creator>
  <cp:lastModifiedBy>Lenovo</cp:lastModifiedBy>
  <cp:revision>357</cp:revision>
  <dcterms:created xsi:type="dcterms:W3CDTF">2018-05-02T10:11:56Z</dcterms:created>
  <dcterms:modified xsi:type="dcterms:W3CDTF">2022-08-22T06:25:39Z</dcterms:modified>
</cp:coreProperties>
</file>